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819" r:id="rId2"/>
  </p:sldMasterIdLst>
  <p:notesMasterIdLst>
    <p:notesMasterId r:id="rId27"/>
  </p:notesMasterIdLst>
  <p:handoutMasterIdLst>
    <p:handoutMasterId r:id="rId28"/>
  </p:handoutMasterIdLst>
  <p:sldIdLst>
    <p:sldId id="257" r:id="rId3"/>
    <p:sldId id="292" r:id="rId4"/>
    <p:sldId id="301" r:id="rId5"/>
    <p:sldId id="293" r:id="rId6"/>
    <p:sldId id="281" r:id="rId7"/>
    <p:sldId id="286" r:id="rId8"/>
    <p:sldId id="304" r:id="rId9"/>
    <p:sldId id="303" r:id="rId10"/>
    <p:sldId id="310" r:id="rId11"/>
    <p:sldId id="309" r:id="rId12"/>
    <p:sldId id="307" r:id="rId13"/>
    <p:sldId id="308" r:id="rId14"/>
    <p:sldId id="276" r:id="rId15"/>
    <p:sldId id="300" r:id="rId16"/>
    <p:sldId id="317" r:id="rId17"/>
    <p:sldId id="315" r:id="rId18"/>
    <p:sldId id="306" r:id="rId19"/>
    <p:sldId id="311" r:id="rId20"/>
    <p:sldId id="314" r:id="rId21"/>
    <p:sldId id="312" r:id="rId22"/>
    <p:sldId id="316" r:id="rId23"/>
    <p:sldId id="260" r:id="rId24"/>
    <p:sldId id="287" r:id="rId25"/>
    <p:sldId id="302" r:id="rId26"/>
  </p:sldIdLst>
  <p:sldSz cx="9144000" cy="6858000" type="screen4x3"/>
  <p:notesSz cx="6797675" cy="992822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5900"/>
    <a:srgbClr val="CA45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2" d="100"/>
          <a:sy n="72" d="100"/>
        </p:scale>
        <p:origin x="-132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28" charset="0"/>
                <a:ea typeface="ＭＳ Ｐゴシック" pitchFamily="28" charset="-128"/>
              </a:defRPr>
            </a:lvl1pPr>
          </a:lstStyle>
          <a:p>
            <a:pPr>
              <a:defRPr/>
            </a:pPr>
            <a:fld id="{B150E5C2-0DF6-4351-9BDD-BBB00F9FC7E1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28" charset="0"/>
                <a:ea typeface="ＭＳ Ｐゴシック" pitchFamily="28" charset="-128"/>
              </a:defRPr>
            </a:lvl1pPr>
          </a:lstStyle>
          <a:p>
            <a:pPr>
              <a:defRPr/>
            </a:pPr>
            <a:fld id="{03C7A2F0-D7F4-4B08-9170-66D9BB298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9292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28" charset="0"/>
                <a:ea typeface="ＭＳ Ｐゴシック" pitchFamily="28" charset="-128"/>
              </a:defRPr>
            </a:lvl1pPr>
          </a:lstStyle>
          <a:p>
            <a:pPr>
              <a:defRPr/>
            </a:pPr>
            <a:fld id="{BB415767-4A95-485D-8A34-6512B63619CD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28" charset="0"/>
                <a:ea typeface="ＭＳ Ｐゴシック" pitchFamily="28" charset="-128"/>
              </a:defRPr>
            </a:lvl1pPr>
          </a:lstStyle>
          <a:p>
            <a:pPr>
              <a:defRPr/>
            </a:pPr>
            <a:fld id="{1DDB97E0-3FE4-4B37-8E26-2CAA894C6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8441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pitchFamily="2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58BC70E-091A-46A9-827D-4FA0B79A5F13}" type="slidenum">
              <a:rPr lang="en-GB">
                <a:latin typeface="Calibri" pitchFamily="34" charset="0"/>
                <a:ea typeface="MS PGothic" pitchFamily="34" charset="-128"/>
              </a:rPr>
              <a:pPr eaLnBrk="1" hangingPunct="1"/>
              <a:t>1</a:t>
            </a:fld>
            <a:endParaRPr lang="en-GB">
              <a:latin typeface="Calibri" pitchFamily="34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7164475-3EB9-49D5-8A4D-1580394EAF7B}" type="slidenum">
              <a:rPr lang="en-GB">
                <a:latin typeface="Calibri" pitchFamily="34" charset="0"/>
                <a:ea typeface="MS PGothic" pitchFamily="34" charset="-128"/>
              </a:rPr>
              <a:pPr eaLnBrk="1" hangingPunct="1"/>
              <a:t>21</a:t>
            </a:fld>
            <a:endParaRPr lang="en-GB">
              <a:latin typeface="Calibri" pitchFamily="34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7164475-3EB9-49D5-8A4D-1580394EAF7B}" type="slidenum">
              <a:rPr lang="en-GB">
                <a:latin typeface="Calibri" pitchFamily="34" charset="0"/>
                <a:ea typeface="MS PGothic" pitchFamily="34" charset="-128"/>
              </a:rPr>
              <a:pPr eaLnBrk="1" hangingPunct="1"/>
              <a:t>13</a:t>
            </a:fld>
            <a:endParaRPr lang="en-GB">
              <a:latin typeface="Calibri" pitchFamily="34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7164475-3EB9-49D5-8A4D-1580394EAF7B}" type="slidenum">
              <a:rPr lang="en-GB">
                <a:latin typeface="Calibri" pitchFamily="34" charset="0"/>
                <a:ea typeface="MS PGothic" pitchFamily="34" charset="-128"/>
              </a:rPr>
              <a:pPr eaLnBrk="1" hangingPunct="1"/>
              <a:t>14</a:t>
            </a:fld>
            <a:endParaRPr lang="en-GB">
              <a:latin typeface="Calibri" pitchFamily="34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7164475-3EB9-49D5-8A4D-1580394EAF7B}" type="slidenum">
              <a:rPr lang="en-GB">
                <a:latin typeface="Calibri" pitchFamily="34" charset="0"/>
                <a:ea typeface="MS PGothic" pitchFamily="34" charset="-128"/>
              </a:rPr>
              <a:pPr eaLnBrk="1" hangingPunct="1"/>
              <a:t>15</a:t>
            </a:fld>
            <a:endParaRPr lang="en-GB">
              <a:latin typeface="Calibri" pitchFamily="34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7164475-3EB9-49D5-8A4D-1580394EAF7B}" type="slidenum">
              <a:rPr lang="en-GB">
                <a:latin typeface="Calibri" pitchFamily="34" charset="0"/>
                <a:ea typeface="MS PGothic" pitchFamily="34" charset="-128"/>
              </a:rPr>
              <a:pPr eaLnBrk="1" hangingPunct="1"/>
              <a:t>16</a:t>
            </a:fld>
            <a:endParaRPr lang="en-GB">
              <a:latin typeface="Calibri" pitchFamily="34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7164475-3EB9-49D5-8A4D-1580394EAF7B}" type="slidenum">
              <a:rPr lang="en-GB">
                <a:latin typeface="Calibri" pitchFamily="34" charset="0"/>
                <a:ea typeface="MS PGothic" pitchFamily="34" charset="-128"/>
              </a:rPr>
              <a:pPr eaLnBrk="1" hangingPunct="1"/>
              <a:t>17</a:t>
            </a:fld>
            <a:endParaRPr lang="en-GB">
              <a:latin typeface="Calibri" pitchFamily="34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7164475-3EB9-49D5-8A4D-1580394EAF7B}" type="slidenum">
              <a:rPr lang="en-GB">
                <a:latin typeface="Calibri" pitchFamily="34" charset="0"/>
                <a:ea typeface="MS PGothic" pitchFamily="34" charset="-128"/>
              </a:rPr>
              <a:pPr eaLnBrk="1" hangingPunct="1"/>
              <a:t>18</a:t>
            </a:fld>
            <a:endParaRPr lang="en-GB">
              <a:latin typeface="Calibri" pitchFamily="34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7164475-3EB9-49D5-8A4D-1580394EAF7B}" type="slidenum">
              <a:rPr lang="en-GB">
                <a:latin typeface="Calibri" pitchFamily="34" charset="0"/>
                <a:ea typeface="MS PGothic" pitchFamily="34" charset="-128"/>
              </a:rPr>
              <a:pPr eaLnBrk="1" hangingPunct="1"/>
              <a:t>19</a:t>
            </a:fld>
            <a:endParaRPr lang="en-GB">
              <a:latin typeface="Calibri" pitchFamily="34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7164475-3EB9-49D5-8A4D-1580394EAF7B}" type="slidenum">
              <a:rPr lang="en-GB">
                <a:latin typeface="Calibri" pitchFamily="34" charset="0"/>
                <a:ea typeface="MS PGothic" pitchFamily="34" charset="-128"/>
              </a:rPr>
              <a:pPr eaLnBrk="1" hangingPunct="1"/>
              <a:t>20</a:t>
            </a:fld>
            <a:endParaRPr lang="en-GB">
              <a:latin typeface="Calibri" pitchFamily="34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075469">
            <a:off x="373311" y="4888811"/>
            <a:ext cx="6349791" cy="384175"/>
          </a:xfrm>
        </p:spPr>
        <p:txBody>
          <a:bodyPr/>
          <a:lstStyle>
            <a:lvl1pPr algn="l">
              <a:defRPr sz="2000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075469">
            <a:off x="449515" y="5273067"/>
            <a:ext cx="6348716" cy="419100"/>
          </a:xfrm>
        </p:spPr>
        <p:txBody>
          <a:bodyPr anchor="ctr"/>
          <a:lstStyle>
            <a:lvl1pPr marL="0" indent="0" algn="l">
              <a:buNone/>
              <a:defRPr sz="20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278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AE65E-BB23-4D85-A8DA-FFB6A4C78B03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590A8-E3E6-4C52-9967-BACBAF2B69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6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1600D-A899-4905-9972-ED5BE3E5877F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21516-3F3C-4DC9-85D1-F43CCA19F0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934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3D7D6-34F8-4611-98E2-26EE33D290BB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88FD7-BF50-4C5A-AECD-06D4E64779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780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9A5C2-A619-41CC-BB04-1585B05B4D76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6453E-733B-40B0-830B-9D1E3E2A6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014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253E9-F70B-4980-8B90-E3543FA585EF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17D35-358E-4134-A1CF-C5AD7290F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929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03802-01A9-4820-BADC-8B481C2CD358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D4AC8-FEAD-45B9-BC32-595FECF1F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751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CE68D-6E65-4689-A387-1EFD3D8A2F9D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FE53E-C5EA-4B37-93BF-106D50F960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3672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C72D3-FE8E-4222-8440-6384BACC6A30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DC536-8E28-44A9-A10D-06AEC6C73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870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9541A-F252-4156-81D8-CDF4B69DC468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9C596-A08E-436C-A4DA-B614B53033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374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075469">
            <a:off x="449515" y="5273067"/>
            <a:ext cx="6348716" cy="419100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486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/>
          <a:lstStyle>
            <a:lvl1pPr algn="l">
              <a:defRPr sz="1600" b="1" i="0">
                <a:solidFill>
                  <a:srgbClr val="D9590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57200" y="1189037"/>
            <a:ext cx="8229600" cy="4079875"/>
          </a:xfrm>
        </p:spPr>
        <p:txBody>
          <a:bodyPr/>
          <a:lstStyle>
            <a:lvl1pPr>
              <a:buFontTx/>
              <a:buNone/>
              <a:defRPr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334000" cy="228600"/>
          </a:xfrm>
        </p:spPr>
        <p:txBody>
          <a:bodyPr/>
          <a:lstStyle>
            <a:lvl1pPr algn="l">
              <a:defRPr sz="1000">
                <a:solidFill>
                  <a:srgbClr val="D959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934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/>
          <a:lstStyle>
            <a:lvl1pPr algn="l">
              <a:defRPr sz="1600" b="1" i="0">
                <a:solidFill>
                  <a:srgbClr val="D9590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57200" y="1189037"/>
            <a:ext cx="8229600" cy="4079875"/>
          </a:xfrm>
        </p:spPr>
        <p:txBody>
          <a:bodyPr/>
          <a:lstStyle>
            <a:lvl1pPr>
              <a:buFont typeface="Arial" pitchFamily="34" charset="0"/>
              <a:buChar char="•"/>
              <a:defRPr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172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/>
          <a:lstStyle>
            <a:lvl1pPr algn="l">
              <a:defRPr sz="1600" b="1" i="0">
                <a:solidFill>
                  <a:srgbClr val="D9590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57200" y="1189037"/>
            <a:ext cx="8229600" cy="4079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334000" cy="228600"/>
          </a:xfrm>
        </p:spPr>
        <p:txBody>
          <a:bodyPr/>
          <a:lstStyle>
            <a:lvl1pPr algn="l">
              <a:defRPr sz="1000">
                <a:solidFill>
                  <a:srgbClr val="D959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5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/>
          <a:lstStyle>
            <a:lvl1pPr algn="l">
              <a:defRPr sz="1600" b="1" i="0">
                <a:solidFill>
                  <a:srgbClr val="D9590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5791200" y="1189038"/>
            <a:ext cx="3352800" cy="4079875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57200" y="1189038"/>
            <a:ext cx="5029200" cy="4079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57200" y="6248400"/>
            <a:ext cx="5334000" cy="228600"/>
          </a:xfrm>
        </p:spPr>
        <p:txBody>
          <a:bodyPr/>
          <a:lstStyle>
            <a:lvl1pPr algn="l">
              <a:defRPr sz="1000">
                <a:solidFill>
                  <a:srgbClr val="D959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072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/>
          <a:lstStyle>
            <a:lvl1pPr algn="l">
              <a:defRPr sz="1600" b="1" i="0">
                <a:solidFill>
                  <a:srgbClr val="D9590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57200" y="1189038"/>
            <a:ext cx="8229600" cy="4079875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334000" cy="228600"/>
          </a:xfrm>
        </p:spPr>
        <p:txBody>
          <a:bodyPr/>
          <a:lstStyle>
            <a:lvl1pPr algn="l">
              <a:defRPr sz="1000">
                <a:solidFill>
                  <a:srgbClr val="D959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486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15477-0223-4A39-9F4B-1ED44C107A66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AB8E8-67D2-4E8B-8F5B-64A6FCA99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761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D38D6-909C-465E-84E2-54E26DE55C72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F417C-5C15-4635-B90A-3504EAF902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226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0825"/>
            <a:ext cx="8229600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87450"/>
            <a:ext cx="8229600" cy="413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112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112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pitchFamily="28" charset="0"/>
                <a:ea typeface="ＭＳ Ｐゴシック" pitchFamily="28" charset="-128"/>
              </a:defRPr>
            </a:lvl1pPr>
          </a:lstStyle>
          <a:p>
            <a:pPr>
              <a:defRPr/>
            </a:pPr>
            <a:fld id="{92B7E645-C1B0-4490-A291-C9DAF2DA24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</p:sldLayoutIdLst>
  <p:hf sldNum="0" hd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000" b="1" kern="1200">
          <a:solidFill>
            <a:srgbClr val="D95900"/>
          </a:solidFill>
          <a:latin typeface="Arial"/>
          <a:ea typeface="MS PGothic" pitchFamily="34" charset="-128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D95900"/>
          </a:solidFill>
          <a:latin typeface="Arial" pitchFamily="-112" charset="0"/>
          <a:ea typeface="MS PGothic" pitchFamily="34" charset="-128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D95900"/>
          </a:solidFill>
          <a:latin typeface="Arial" pitchFamily="-112" charset="0"/>
          <a:ea typeface="MS PGothic" pitchFamily="34" charset="-128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D95900"/>
          </a:solidFill>
          <a:latin typeface="Arial" pitchFamily="-112" charset="0"/>
          <a:ea typeface="MS PGothic" pitchFamily="34" charset="-128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D95900"/>
          </a:solidFill>
          <a:latin typeface="Arial" pitchFamily="-112" charset="0"/>
          <a:ea typeface="MS PGothic" pitchFamily="34" charset="-128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D95900"/>
        </a:buClr>
        <a:buFont typeface="Arial" charset="0"/>
        <a:buChar char="•"/>
        <a:defRPr sz="1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smtClean="0"/>
            </a:lvl1pPr>
          </a:lstStyle>
          <a:p>
            <a:pPr>
              <a:defRPr/>
            </a:pPr>
            <a:fld id="{6D562E49-1BA5-4D65-96FF-7B34DF3DE911}" type="datetime1">
              <a:rPr lang="en-US"/>
              <a:pPr>
                <a:defRPr/>
              </a:pPr>
              <a:t>4/15/2013</a:t>
            </a:fld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smtClean="0"/>
            </a:lvl1pPr>
          </a:lstStyle>
          <a:p>
            <a:pPr>
              <a:defRPr/>
            </a:pPr>
            <a:fld id="{83D90DC6-99A4-49B7-8056-A8EB40BC4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>
          <a:xfrm>
            <a:off x="197980" y="4077072"/>
            <a:ext cx="6350000" cy="2153455"/>
          </a:xfrm>
        </p:spPr>
        <p:txBody>
          <a:bodyPr/>
          <a:lstStyle/>
          <a:p>
            <a:pPr lvl="0" defTabSz="9144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South Africa-Germany Rector’s Forum</a:t>
            </a:r>
            <a:br>
              <a:rPr lang="en-US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Leipzig, Germany</a:t>
            </a:r>
            <a:br>
              <a:rPr lang="en-US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15 April 2013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Ihron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Rensburg, Vice-Chancellor, University of Johannesburg, South Africa</a:t>
            </a:r>
            <a:r>
              <a:rPr lang="en-US" b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b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en-GB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932519" y="620689"/>
            <a:ext cx="7772400" cy="2671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lvl="0" defTabSz="914400" eaLnBrk="1" hangingPunct="1">
              <a:defRPr/>
            </a:pPr>
            <a:r>
              <a:rPr lang="en-ZA" sz="40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University Reform in South-Africa: Opportunities and </a:t>
            </a:r>
            <a:r>
              <a:rPr lang="en-ZA" sz="40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Challenges</a:t>
            </a:r>
          </a:p>
          <a:p>
            <a:pPr lvl="0" defTabSz="914400" eaLnBrk="1" hangingPunct="1">
              <a:defRPr/>
            </a:pPr>
            <a:endParaRPr lang="en-ZA" sz="2800" b="1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/>
          <a:lstStyle/>
          <a:p>
            <a:pPr algn="ctr"/>
            <a:r>
              <a:rPr lang="en-ZA" sz="2800" dirty="0" smtClean="0"/>
              <a:t>THE SOUTH AFRICA STAGE: A SNAPSHOT </a:t>
            </a:r>
            <a:endParaRPr lang="en-ZA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9552" y="836712"/>
            <a:ext cx="8229600" cy="5256584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ZA" sz="2000" dirty="0" smtClean="0"/>
              <a:t>Consider the shadow/persistent effect </a:t>
            </a:r>
            <a:r>
              <a:rPr lang="en-ZA" sz="2000" dirty="0"/>
              <a:t>of apartheid </a:t>
            </a:r>
            <a:r>
              <a:rPr lang="en-ZA" sz="2000" dirty="0" smtClean="0"/>
              <a:t>planning:</a:t>
            </a:r>
          </a:p>
          <a:p>
            <a:pPr marL="742950" lvl="2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ZA" sz="2000" dirty="0" smtClean="0"/>
              <a:t>Current </a:t>
            </a:r>
            <a:r>
              <a:rPr lang="en-ZA" sz="2000" dirty="0"/>
              <a:t>G.P.R.: BA – </a:t>
            </a:r>
            <a:r>
              <a:rPr lang="en-ZA" sz="2000" dirty="0" smtClean="0"/>
              <a:t>14% (even though up 40% since 2001); </a:t>
            </a:r>
            <a:r>
              <a:rPr lang="en-ZA" sz="2000" dirty="0"/>
              <a:t>BC – </a:t>
            </a:r>
            <a:r>
              <a:rPr lang="en-ZA" sz="2000" dirty="0" smtClean="0"/>
              <a:t>15% </a:t>
            </a:r>
            <a:r>
              <a:rPr lang="en-ZA" sz="2000" dirty="0"/>
              <a:t>(doubled); BI – </a:t>
            </a:r>
            <a:r>
              <a:rPr lang="en-ZA" sz="2000" dirty="0" smtClean="0"/>
              <a:t>46% (up 16%); </a:t>
            </a:r>
            <a:r>
              <a:rPr lang="en-ZA" sz="2000" dirty="0"/>
              <a:t>W – </a:t>
            </a:r>
            <a:r>
              <a:rPr lang="en-ZA" sz="2000" dirty="0" smtClean="0"/>
              <a:t>59% (up 20%)</a:t>
            </a:r>
            <a:endParaRPr lang="en-ZA" sz="2000" dirty="0"/>
          </a:p>
          <a:p>
            <a:pPr marL="742950" lvl="2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ZA" sz="2000" dirty="0"/>
              <a:t>% Black academic staff: 38</a:t>
            </a:r>
            <a:r>
              <a:rPr lang="en-ZA" sz="2000" dirty="0" smtClean="0"/>
              <a:t>% (2030 target: at least 50%)</a:t>
            </a:r>
            <a:endParaRPr lang="en-ZA" sz="2000" dirty="0"/>
          </a:p>
          <a:p>
            <a:pPr marL="742950" lvl="2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ZA" sz="2000" dirty="0" smtClean="0"/>
              <a:t>Aging, mainly White, professoriate</a:t>
            </a:r>
            <a:r>
              <a:rPr lang="en-ZA" sz="2000" dirty="0"/>
              <a:t>: up to </a:t>
            </a:r>
            <a:r>
              <a:rPr lang="en-ZA" sz="2000" dirty="0" smtClean="0"/>
              <a:t>33% nearing retirement</a:t>
            </a:r>
          </a:p>
          <a:p>
            <a:pPr marL="742950" lvl="2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ZA" sz="2000" dirty="0" smtClean="0"/>
              <a:t>% Academics with D degree: 37% (2030 target: 75%)(Sources: DHET, S.A., 2012; NDP, S.A., 2012)</a:t>
            </a:r>
          </a:p>
          <a:p>
            <a:pPr>
              <a:buFont typeface="Wingdings" pitchFamily="2" charset="2"/>
              <a:buChar char="ü"/>
            </a:pPr>
            <a:r>
              <a:rPr lang="en-ZA" sz="2000" dirty="0" smtClean="0"/>
              <a:t>Critical </a:t>
            </a:r>
            <a:r>
              <a:rPr lang="en-ZA" sz="2000" dirty="0"/>
              <a:t>issues are massive backlogs in creaking and decaying infrastructure, especially IT and SET, number of academics and academic pay, student aid and accommodation, and, leadership, governance, accountability and institutional autonomy</a:t>
            </a:r>
          </a:p>
          <a:p>
            <a:pPr>
              <a:buFont typeface="Wingdings" pitchFamily="2" charset="2"/>
              <a:buChar char="ü"/>
            </a:pPr>
            <a:r>
              <a:rPr lang="en-ZA" sz="2000" dirty="0" smtClean="0"/>
              <a:t>Yet</a:t>
            </a:r>
            <a:r>
              <a:rPr lang="en-ZA" sz="2000" dirty="0"/>
              <a:t>, the number of degree holders in L.M. grew from 463K in 1995 to 1,1M in 2011, with Black graduates tripling to 600, </a:t>
            </a:r>
            <a:r>
              <a:rPr lang="en-ZA" sz="2000" dirty="0" smtClean="0"/>
              <a:t>000           </a:t>
            </a:r>
            <a:r>
              <a:rPr lang="en-ZA" sz="2000" dirty="0"/>
              <a:t>(Source: CDE Insight, 2013) </a:t>
            </a:r>
          </a:p>
          <a:p>
            <a:pPr>
              <a:buFont typeface="Wingdings" pitchFamily="2" charset="2"/>
              <a:buChar char="ü"/>
            </a:pPr>
            <a:endParaRPr lang="en-ZA" sz="2000" dirty="0"/>
          </a:p>
          <a:p>
            <a:pPr>
              <a:buFont typeface="Wingdings" pitchFamily="2" charset="2"/>
              <a:buChar char="ü"/>
            </a:pPr>
            <a:endParaRPr lang="en-ZA" sz="2000" dirty="0"/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  <a:p>
            <a:pPr>
              <a:buFont typeface="Wingdings" pitchFamily="2" charset="2"/>
              <a:buChar char="ü"/>
            </a:pPr>
            <a:endParaRPr lang="en-ZA" sz="2000" dirty="0"/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75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/>
          <a:lstStyle/>
          <a:p>
            <a:pPr algn="ctr"/>
            <a:r>
              <a:rPr lang="en-ZA" sz="2800" dirty="0" smtClean="0"/>
              <a:t>THE SOUTH AFRICA STAGE: A SNAPSHOT </a:t>
            </a:r>
            <a:endParaRPr lang="en-ZA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9552" y="980728"/>
            <a:ext cx="8229600" cy="5112568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ZA" sz="2000" dirty="0" smtClean="0"/>
              <a:t>Even so, graduate unemployment is just under 5% (Black – 6.7%, White – 2%) equal to full employment, with most of employment growth in the private sector (</a:t>
            </a:r>
            <a:r>
              <a:rPr lang="en-ZA" sz="2000" dirty="0"/>
              <a:t>Source: CDE Insight, 2013), </a:t>
            </a:r>
            <a:r>
              <a:rPr lang="en-ZA" sz="2000" dirty="0" smtClean="0"/>
              <a:t>against Total Unemployment of 24,4%, and Youth Unemployment of 48.2% for 15-24 </a:t>
            </a:r>
            <a:r>
              <a:rPr lang="en-ZA" sz="2000" dirty="0" err="1" smtClean="0"/>
              <a:t>yrs</a:t>
            </a:r>
            <a:r>
              <a:rPr lang="en-ZA" sz="2000" dirty="0" smtClean="0"/>
              <a:t> (Global average – 50%)(Source: Indexmundi.com) </a:t>
            </a:r>
            <a:endParaRPr lang="en-ZA" sz="2000" dirty="0"/>
          </a:p>
          <a:p>
            <a:pPr>
              <a:buFont typeface="Wingdings" pitchFamily="2" charset="2"/>
              <a:buChar char="ü"/>
            </a:pPr>
            <a:endParaRPr lang="en-ZA" sz="2000" dirty="0"/>
          </a:p>
          <a:p>
            <a:pPr>
              <a:buFont typeface="Wingdings" pitchFamily="2" charset="2"/>
              <a:buChar char="ü"/>
            </a:pPr>
            <a:r>
              <a:rPr lang="en-ZA" sz="2000" dirty="0"/>
              <a:t>Since end of apartheid, SA global research output </a:t>
            </a:r>
            <a:r>
              <a:rPr lang="en-ZA" sz="2000" dirty="0" smtClean="0"/>
              <a:t>doubled, and global collaboration </a:t>
            </a:r>
            <a:r>
              <a:rPr lang="en-ZA" sz="2000" dirty="0"/>
              <a:t>tripled </a:t>
            </a:r>
            <a:r>
              <a:rPr lang="en-ZA" sz="2000" dirty="0" smtClean="0"/>
              <a:t>(USA - 14.7%, UK - 10.4%, Germany - 5.1%, </a:t>
            </a:r>
            <a:r>
              <a:rPr lang="en-ZA" sz="2000" dirty="0"/>
              <a:t>Australia </a:t>
            </a:r>
            <a:r>
              <a:rPr lang="en-ZA" sz="2000" dirty="0" smtClean="0"/>
              <a:t>- 4%, </a:t>
            </a:r>
            <a:r>
              <a:rPr lang="en-ZA" sz="2000" dirty="0"/>
              <a:t>Canada </a:t>
            </a:r>
            <a:r>
              <a:rPr lang="en-ZA" sz="2000" dirty="0" smtClean="0"/>
              <a:t>- 3.5%, and </a:t>
            </a:r>
            <a:r>
              <a:rPr lang="en-ZA" sz="2000" dirty="0"/>
              <a:t>France </a:t>
            </a:r>
            <a:r>
              <a:rPr lang="en-ZA" sz="2000" dirty="0" smtClean="0"/>
              <a:t>- 3</a:t>
            </a:r>
            <a:r>
              <a:rPr lang="en-ZA" sz="2000" dirty="0"/>
              <a:t>%) (Source: Science Watch, Thomson Reuters, 2010) </a:t>
            </a:r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  <a:p>
            <a:pPr>
              <a:buFont typeface="Wingdings" pitchFamily="2" charset="2"/>
              <a:buChar char="ü"/>
            </a:pPr>
            <a:r>
              <a:rPr lang="en-ZA" sz="2000" dirty="0"/>
              <a:t>Whilst SA is among the world’s top </a:t>
            </a:r>
            <a:r>
              <a:rPr lang="en-ZA" sz="2000" dirty="0" smtClean="0"/>
              <a:t>5 </a:t>
            </a:r>
            <a:r>
              <a:rPr lang="en-ZA" sz="2000" dirty="0"/>
              <a:t>in Plant and Animal Sciences, and prolific in Geo-Sc., Soc. Sc., and Chemistry, it exceeds world averages in </a:t>
            </a:r>
            <a:r>
              <a:rPr lang="en-ZA" sz="2000" dirty="0" err="1"/>
              <a:t>Env</a:t>
            </a:r>
            <a:r>
              <a:rPr lang="en-ZA" sz="2000" dirty="0"/>
              <a:t>/Ecology, Space Sc., Immunology and </a:t>
            </a:r>
            <a:r>
              <a:rPr lang="en-ZA" sz="2000" dirty="0" err="1"/>
              <a:t>Clin</a:t>
            </a:r>
            <a:r>
              <a:rPr lang="en-ZA" sz="2000" dirty="0"/>
              <a:t>. Med.</a:t>
            </a:r>
          </a:p>
          <a:p>
            <a:pPr>
              <a:buFont typeface="Wingdings" pitchFamily="2" charset="2"/>
              <a:buChar char="ü"/>
            </a:pPr>
            <a:endParaRPr lang="en-ZA" sz="2000" dirty="0"/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  <a:p>
            <a:pPr>
              <a:buFont typeface="Wingdings" pitchFamily="2" charset="2"/>
              <a:buChar char="ü"/>
            </a:pPr>
            <a:endParaRPr lang="en-ZA" sz="2000" dirty="0"/>
          </a:p>
          <a:p>
            <a:pPr>
              <a:buFont typeface="Wingdings" pitchFamily="2" charset="2"/>
              <a:buChar char="ü"/>
            </a:pPr>
            <a:endParaRPr lang="en-ZA" sz="2000" dirty="0"/>
          </a:p>
          <a:p>
            <a:pPr>
              <a:buFont typeface="Wingdings" pitchFamily="2" charset="2"/>
              <a:buChar char="ü"/>
            </a:pPr>
            <a:endParaRPr lang="en-ZA" sz="2000" dirty="0"/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  <a:p>
            <a:pPr>
              <a:buFont typeface="Wingdings" pitchFamily="2" charset="2"/>
              <a:buChar char="ü"/>
            </a:pPr>
            <a:endParaRPr lang="en-ZA" sz="2000" dirty="0"/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24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/>
          <a:lstStyle/>
          <a:p>
            <a:pPr algn="ctr"/>
            <a:r>
              <a:rPr lang="en-ZA" sz="2800" dirty="0" smtClean="0"/>
              <a:t>THE SOUTH AFRICA STAGE: A SNAPSHOT </a:t>
            </a:r>
            <a:endParaRPr lang="en-ZA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9552" y="980728"/>
            <a:ext cx="8229600" cy="5112568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ZA" sz="2000" dirty="0" smtClean="0"/>
              <a:t>Between 2001-12, SA authored papers published on Science Direct were downloaded more than 20M times, with the USA leading (16.9%), followed by China (9.7%), UK (8.6%), Australia (3.9%), Japan (3.1%), France (3.1%), and Germany in position 11 (2.3%) </a:t>
            </a:r>
            <a:r>
              <a:rPr lang="en-ZA" sz="2000" dirty="0"/>
              <a:t>(Source: Elsevier </a:t>
            </a:r>
            <a:r>
              <a:rPr lang="en-ZA" sz="2000" dirty="0" err="1"/>
              <a:t>ScienceDirect</a:t>
            </a:r>
            <a:r>
              <a:rPr lang="en-ZA" sz="2000" dirty="0"/>
              <a:t> Usage Team, 2013) </a:t>
            </a:r>
            <a:endParaRPr lang="en-ZA" sz="2000" dirty="0" smtClean="0"/>
          </a:p>
          <a:p>
            <a:pPr>
              <a:buFont typeface="Wingdings" pitchFamily="2" charset="2"/>
              <a:buChar char="ü"/>
            </a:pPr>
            <a:endParaRPr lang="en-ZA" sz="2000" dirty="0"/>
          </a:p>
          <a:p>
            <a:pPr>
              <a:buFont typeface="Wingdings" pitchFamily="2" charset="2"/>
              <a:buChar char="ü"/>
            </a:pPr>
            <a:r>
              <a:rPr lang="en-ZA" sz="2000" dirty="0" smtClean="0"/>
              <a:t>SA </a:t>
            </a:r>
            <a:r>
              <a:rPr lang="en-ZA" sz="2000" dirty="0"/>
              <a:t>produces 37% of Africa’s research output (equivalent to Harvard’s total </a:t>
            </a:r>
            <a:r>
              <a:rPr lang="en-ZA" sz="2000" dirty="0" smtClean="0"/>
              <a:t>output), </a:t>
            </a:r>
            <a:r>
              <a:rPr lang="en-ZA" sz="2000" dirty="0"/>
              <a:t>being the most prolific Africa nation across 21 of 25 main knowledge fields, and second in the rest, followed by Egypt (27%) and Nigeria (12</a:t>
            </a:r>
            <a:r>
              <a:rPr lang="en-ZA" sz="2000" dirty="0" smtClean="0"/>
              <a:t>%) (</a:t>
            </a:r>
            <a:r>
              <a:rPr lang="en-ZA" sz="2000" dirty="0"/>
              <a:t>Source: Global Research Report Africa, Thomson Reuters, 2010</a:t>
            </a:r>
            <a:r>
              <a:rPr lang="en-ZA" sz="2000" dirty="0" smtClean="0"/>
              <a:t>), </a:t>
            </a:r>
            <a:r>
              <a:rPr lang="en-ZA" sz="2000" dirty="0"/>
              <a:t>reflecting post-colonial policy past, until early </a:t>
            </a:r>
            <a:r>
              <a:rPr lang="en-ZA" sz="2000" dirty="0" smtClean="0"/>
              <a:t>2000s’, </a:t>
            </a:r>
            <a:r>
              <a:rPr lang="en-ZA" sz="2000" dirty="0"/>
              <a:t>focus on P.E</a:t>
            </a:r>
            <a:endParaRPr lang="en-ZA" sz="2000" dirty="0" smtClean="0"/>
          </a:p>
          <a:p>
            <a:pPr>
              <a:buFont typeface="Wingdings" pitchFamily="2" charset="2"/>
              <a:buChar char="ü"/>
            </a:pPr>
            <a:endParaRPr lang="en-ZA" sz="2000" dirty="0"/>
          </a:p>
          <a:p>
            <a:pPr>
              <a:buFont typeface="Wingdings" pitchFamily="2" charset="2"/>
              <a:buChar char="ü"/>
            </a:pPr>
            <a:r>
              <a:rPr lang="en-ZA" sz="2000" dirty="0" smtClean="0"/>
              <a:t>Yet</a:t>
            </a:r>
            <a:r>
              <a:rPr lang="en-ZA" sz="2000" dirty="0"/>
              <a:t>, there is uneven attention to the opportunities that internationalisation could bring to SA</a:t>
            </a:r>
          </a:p>
          <a:p>
            <a:pPr>
              <a:buFont typeface="Wingdings" pitchFamily="2" charset="2"/>
              <a:buChar char="ü"/>
            </a:pPr>
            <a:endParaRPr lang="en-ZA" sz="2000" dirty="0"/>
          </a:p>
          <a:p>
            <a:pPr>
              <a:buFont typeface="Wingdings" pitchFamily="2" charset="2"/>
              <a:buChar char="ü"/>
            </a:pPr>
            <a:endParaRPr lang="en-ZA" sz="2000" dirty="0"/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  <a:p>
            <a:pPr>
              <a:buFont typeface="Wingdings" pitchFamily="2" charset="2"/>
              <a:buChar char="ü"/>
            </a:pPr>
            <a:endParaRPr lang="en-ZA" sz="2000" dirty="0"/>
          </a:p>
          <a:p>
            <a:pPr>
              <a:buFont typeface="Wingdings" pitchFamily="2" charset="2"/>
              <a:buChar char="ü"/>
            </a:pPr>
            <a:endParaRPr lang="en-ZA" sz="2000" dirty="0"/>
          </a:p>
          <a:p>
            <a:pPr>
              <a:buFont typeface="Wingdings" pitchFamily="2" charset="2"/>
              <a:buChar char="ü"/>
            </a:pPr>
            <a:endParaRPr lang="en-ZA" sz="2000" dirty="0"/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  <a:p>
            <a:pPr>
              <a:buFont typeface="Wingdings" pitchFamily="2" charset="2"/>
              <a:buChar char="ü"/>
            </a:pPr>
            <a:endParaRPr lang="en-ZA" sz="2000" dirty="0"/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18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30460"/>
            <a:ext cx="8229600" cy="407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340768"/>
            <a:ext cx="8229600" cy="5184576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ZA" sz="2000" dirty="0" smtClean="0"/>
              <a:t>SA state’s HE internationalisation ambitions only now coherent: focus is on staff </a:t>
            </a:r>
            <a:r>
              <a:rPr lang="en-ZA" sz="2000" dirty="0"/>
              <a:t>and student exchanges, joint degrees, research collaboration, </a:t>
            </a:r>
            <a:r>
              <a:rPr lang="en-ZA" sz="2000" dirty="0" smtClean="0"/>
              <a:t>DOOL and harmonisation </a:t>
            </a:r>
            <a:r>
              <a:rPr lang="en-ZA" sz="2000" dirty="0"/>
              <a:t>of qualification </a:t>
            </a:r>
            <a:r>
              <a:rPr lang="en-ZA" sz="2000" dirty="0" smtClean="0"/>
              <a:t>systems</a:t>
            </a:r>
            <a:endParaRPr lang="en-ZA" sz="2000" dirty="0"/>
          </a:p>
          <a:p>
            <a:pPr>
              <a:buFont typeface="Wingdings" pitchFamily="2" charset="2"/>
              <a:buChar char="ü"/>
            </a:pPr>
            <a:endParaRPr lang="en-US" sz="2000" dirty="0"/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In 2010, 66,113 (11% R.B.) foreign students were studying in South African universities: shows low </a:t>
            </a:r>
            <a:r>
              <a:rPr lang="en-US" sz="2000" dirty="0" err="1" smtClean="0"/>
              <a:t>internationalisation</a:t>
            </a:r>
            <a:r>
              <a:rPr lang="en-US" sz="2000" dirty="0" smtClean="0"/>
              <a:t>, </a:t>
            </a:r>
            <a:r>
              <a:rPr lang="en-ZA" sz="2000" dirty="0"/>
              <a:t>but </a:t>
            </a:r>
            <a:r>
              <a:rPr lang="en-ZA" sz="2000" dirty="0" smtClean="0"/>
              <a:t>is </a:t>
            </a:r>
            <a:r>
              <a:rPr lang="en-ZA" sz="2000" dirty="0"/>
              <a:t>growing </a:t>
            </a:r>
            <a:r>
              <a:rPr lang="en-ZA" sz="2000" dirty="0" smtClean="0"/>
              <a:t>requiring policy activism, </a:t>
            </a:r>
            <a:r>
              <a:rPr lang="en-ZA" sz="2000" dirty="0"/>
              <a:t>multi-country political will and </a:t>
            </a:r>
            <a:r>
              <a:rPr lang="en-ZA" sz="2000" dirty="0" smtClean="0"/>
              <a:t>investment</a:t>
            </a:r>
            <a:endParaRPr lang="en-ZA" sz="2000" dirty="0"/>
          </a:p>
          <a:p>
            <a:pPr>
              <a:buFont typeface="Wingdings" pitchFamily="2" charset="2"/>
              <a:buChar char="ü"/>
            </a:pPr>
            <a:endParaRPr lang="en-US" sz="2000" dirty="0" smtClean="0"/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The vast majority of international students (46,191 or 70%) were from countries belonging to SADC, most of the remainder (11,130, a further 17%) were from other African countries</a:t>
            </a:r>
          </a:p>
          <a:p>
            <a:pPr>
              <a:buFont typeface="Wingdings" pitchFamily="2" charset="2"/>
              <a:buChar char="ü"/>
            </a:pPr>
            <a:endParaRPr lang="en-US" sz="2000" dirty="0" smtClean="0"/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A mere 3,653 came from Europe, 1,813 from Asia and                1,737 from North America, totaling 13%</a:t>
            </a:r>
          </a:p>
          <a:p>
            <a:pPr>
              <a:buFont typeface="Wingdings" pitchFamily="2" charset="2"/>
              <a:buChar char="ü"/>
            </a:pPr>
            <a:endParaRPr lang="en-US" dirty="0"/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endParaRPr lang="en-GB" dirty="0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64096"/>
          </a:xfrm>
        </p:spPr>
        <p:txBody>
          <a:bodyPr/>
          <a:lstStyle/>
          <a:p>
            <a:pPr algn="ctr"/>
            <a:r>
              <a:rPr lang="en-US" sz="2800" dirty="0" smtClean="0"/>
              <a:t>4: INTERNATIONALISATION: THE SA SNAPSHOT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23199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30460"/>
            <a:ext cx="8229600" cy="407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764704"/>
            <a:ext cx="8229600" cy="576064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One of SA’s post-apartheid merged universities, merging TWR (88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year since founding), RAU (44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year) and Vista-S/E.R. (30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year)</a:t>
            </a:r>
          </a:p>
          <a:p>
            <a:pPr>
              <a:buFont typeface="Wingdings" pitchFamily="2" charset="2"/>
              <a:buChar char="ü"/>
            </a:pPr>
            <a:endParaRPr lang="en-US" sz="2000" dirty="0" smtClean="0"/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Vision: </a:t>
            </a:r>
            <a:r>
              <a:rPr lang="en-US" sz="2000" b="1" i="1" dirty="0" smtClean="0"/>
              <a:t>An international university of choice, anchored in Africa, dynamically shaping the future</a:t>
            </a:r>
          </a:p>
          <a:p>
            <a:pPr>
              <a:buFont typeface="Wingdings" pitchFamily="2" charset="2"/>
              <a:buChar char="ü"/>
            </a:pPr>
            <a:endParaRPr lang="en-US" sz="2000" dirty="0"/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Given legacy cultures, it strives to nurture a post-apartheid inclusive, cosmopolitan and liberal minded scholarship and university  </a:t>
            </a:r>
          </a:p>
          <a:p>
            <a:pPr>
              <a:buFont typeface="Wingdings" pitchFamily="2" charset="2"/>
              <a:buChar char="ü"/>
            </a:pPr>
            <a:endParaRPr lang="en-US" sz="2000" dirty="0" smtClean="0"/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Large comprehensive, combining technological (30%), professional (50%) and traditional academic (20%), focused on widening participation and success,  especially from Black, and rural poor, blue collar working class and lower middle class </a:t>
            </a:r>
            <a:r>
              <a:rPr lang="en-US" sz="1600" dirty="0" smtClean="0"/>
              <a:t>(</a:t>
            </a:r>
            <a:r>
              <a:rPr lang="en-ZA" sz="1600" dirty="0" smtClean="0"/>
              <a:t>1st </a:t>
            </a:r>
            <a:r>
              <a:rPr lang="en-ZA" sz="1600" dirty="0"/>
              <a:t>year Class of 2013: 17% and increasing from poorest/bottom two quintile schools, 45% from lower-middle and middle income schools, 38% from wealthiest </a:t>
            </a:r>
            <a:r>
              <a:rPr lang="en-ZA" sz="1600" dirty="0" smtClean="0"/>
              <a:t>schools) </a:t>
            </a:r>
            <a:endParaRPr lang="en-ZA" sz="1600" dirty="0"/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endParaRPr lang="en-GB" dirty="0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0120"/>
          </a:xfrm>
        </p:spPr>
        <p:txBody>
          <a:bodyPr/>
          <a:lstStyle/>
          <a:p>
            <a:pPr algn="ctr"/>
            <a:r>
              <a:rPr lang="en-US" sz="2800" dirty="0" smtClean="0"/>
              <a:t>5: A UJ THUMBPRINT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23199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30460"/>
            <a:ext cx="8229600" cy="407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908720"/>
            <a:ext cx="8229600" cy="5616624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Graduate output now consistently over 11,000, PG – 2,164 </a:t>
            </a:r>
          </a:p>
          <a:p>
            <a:pPr>
              <a:buFont typeface="Wingdings" pitchFamily="2" charset="2"/>
              <a:buChar char="ü"/>
            </a:pPr>
            <a:endParaRPr lang="en-US" sz="2000" dirty="0" smtClean="0"/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Given </a:t>
            </a:r>
            <a:r>
              <a:rPr lang="en-US" sz="2000" dirty="0"/>
              <a:t>size (48,000 students, 7,000 </a:t>
            </a:r>
            <a:r>
              <a:rPr lang="en-US" sz="2000" dirty="0" smtClean="0"/>
              <a:t>PG, 2,500 international from 87 countries) and comprehensiveness, it strives to become a substantial contributor to knowledge production, the KE and innovation, and a leading science and technology university</a:t>
            </a:r>
          </a:p>
          <a:p>
            <a:pPr>
              <a:buFont typeface="Wingdings" pitchFamily="2" charset="2"/>
              <a:buChar char="ü"/>
            </a:pPr>
            <a:endParaRPr lang="en-US" sz="2000" dirty="0"/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Consider UJ research output up 140% in last five years, and still rising, with </a:t>
            </a:r>
            <a:r>
              <a:rPr lang="en-ZA" sz="2000" dirty="0" smtClean="0"/>
              <a:t>66</a:t>
            </a:r>
            <a:r>
              <a:rPr lang="en-ZA" sz="2000" dirty="0"/>
              <a:t>% </a:t>
            </a:r>
            <a:r>
              <a:rPr lang="en-ZA" sz="2000" dirty="0" smtClean="0"/>
              <a:t>now in </a:t>
            </a:r>
            <a:r>
              <a:rPr lang="en-ZA" sz="2000" dirty="0"/>
              <a:t>international accredited publications,</a:t>
            </a:r>
            <a:endParaRPr lang="en-US" sz="2000" dirty="0" smtClean="0"/>
          </a:p>
          <a:p>
            <a:pPr>
              <a:buFont typeface="Wingdings" pitchFamily="2" charset="2"/>
              <a:buChar char="ü"/>
            </a:pPr>
            <a:endParaRPr lang="en-US" sz="2000" dirty="0" smtClean="0"/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80% of research output from faculties of Science, Humanities, Management Sciences and Engineering, with main global competencies in </a:t>
            </a:r>
            <a:r>
              <a:rPr lang="en-US" sz="2000" dirty="0" err="1" smtClean="0"/>
              <a:t>Soc</a:t>
            </a:r>
            <a:r>
              <a:rPr lang="en-US" sz="2000" dirty="0" smtClean="0"/>
              <a:t> Sc., Earth Sc., Biology, </a:t>
            </a:r>
            <a:r>
              <a:rPr lang="en-US" sz="2000" dirty="0" err="1" smtClean="0"/>
              <a:t>Maths</a:t>
            </a:r>
            <a:r>
              <a:rPr lang="en-US" sz="2000" dirty="0" smtClean="0"/>
              <a:t>-Physics, Health </a:t>
            </a:r>
            <a:r>
              <a:rPr lang="en-US" sz="2000" dirty="0" err="1" smtClean="0"/>
              <a:t>Sc</a:t>
            </a:r>
            <a:r>
              <a:rPr lang="en-US" sz="2000" dirty="0" smtClean="0"/>
              <a:t>-Med Spec., Comp Sc. and Chemistry                                 (Source: Elsevier, 2013)</a:t>
            </a:r>
            <a:endParaRPr lang="en-GB" dirty="0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0120"/>
          </a:xfrm>
        </p:spPr>
        <p:txBody>
          <a:bodyPr/>
          <a:lstStyle/>
          <a:p>
            <a:pPr algn="ctr"/>
            <a:r>
              <a:rPr lang="en-US" sz="2800" dirty="0" smtClean="0"/>
              <a:t>A UJ THUMBPRINT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2033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30460"/>
            <a:ext cx="8229600" cy="407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196752"/>
            <a:ext cx="8229600" cy="5328592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sz="2000" dirty="0"/>
              <a:t>Plan is broadly similar to emerging South Africa higher education strategy, with focus on North, South and East, with major focal points to:</a:t>
            </a:r>
          </a:p>
          <a:p>
            <a:pPr>
              <a:buFont typeface="Wingdings" pitchFamily="2" charset="2"/>
              <a:buChar char="ü"/>
            </a:pPr>
            <a:endParaRPr lang="en-US" sz="2000" dirty="0"/>
          </a:p>
          <a:p>
            <a:pPr marL="800100" lvl="3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US" sz="2000" dirty="0"/>
              <a:t>Double, by 2020, international students, from current 2,500</a:t>
            </a:r>
          </a:p>
          <a:p>
            <a:pPr marL="342900" lvl="2" indent="-342900">
              <a:buClr>
                <a:srgbClr val="D95900"/>
              </a:buClr>
              <a:buFont typeface="Wingdings" pitchFamily="2" charset="2"/>
              <a:buChar char="ü"/>
            </a:pPr>
            <a:endParaRPr lang="en-US" sz="2000" dirty="0"/>
          </a:p>
          <a:p>
            <a:pPr marL="800100" lvl="3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US" sz="2000" dirty="0"/>
              <a:t>Substantially increase student in- and out-bound </a:t>
            </a:r>
            <a:r>
              <a:rPr lang="en-US" sz="2000" dirty="0" err="1" smtClean="0"/>
              <a:t>programmes</a:t>
            </a:r>
            <a:r>
              <a:rPr lang="en-US" sz="2000" dirty="0" smtClean="0"/>
              <a:t> </a:t>
            </a:r>
            <a:endParaRPr lang="en-US" sz="2000" dirty="0"/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endParaRPr lang="en-US" sz="2000" dirty="0"/>
          </a:p>
          <a:p>
            <a:pPr marL="800100" lvl="3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US" sz="2000" dirty="0"/>
              <a:t>Substantially increase in-bound </a:t>
            </a:r>
            <a:r>
              <a:rPr lang="en-US" sz="2000" dirty="0" smtClean="0"/>
              <a:t>academic staff D </a:t>
            </a:r>
            <a:r>
              <a:rPr lang="en-US" sz="2000" dirty="0" err="1"/>
              <a:t>programmes</a:t>
            </a:r>
            <a:r>
              <a:rPr lang="en-US" sz="2000" dirty="0"/>
              <a:t> </a:t>
            </a:r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endParaRPr lang="en-US" sz="2000" dirty="0"/>
          </a:p>
          <a:p>
            <a:pPr marL="800100" lvl="3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US" sz="2000" dirty="0"/>
              <a:t>Grow PG enrolment, mainly M/D degrees, from 7,000 to 9,000</a:t>
            </a:r>
          </a:p>
          <a:p>
            <a:pPr>
              <a:buFont typeface="Wingdings" pitchFamily="2" charset="2"/>
              <a:buChar char="ü"/>
            </a:pPr>
            <a:endParaRPr lang="en-US" sz="2000" dirty="0"/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endParaRPr lang="en-GB" dirty="0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0120"/>
          </a:xfrm>
        </p:spPr>
        <p:txBody>
          <a:bodyPr/>
          <a:lstStyle/>
          <a:p>
            <a:pPr algn="ctr"/>
            <a:r>
              <a:rPr lang="en-US" sz="2800" dirty="0" smtClean="0"/>
              <a:t>6: INTERNATIONALISATION: THE CASE OF UJ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7379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30460"/>
            <a:ext cx="8229600" cy="407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124744"/>
            <a:ext cx="8229600" cy="5400600"/>
          </a:xfrm>
        </p:spPr>
        <p:txBody>
          <a:bodyPr/>
          <a:lstStyle/>
          <a:p>
            <a:pPr lvl="1">
              <a:buClr>
                <a:srgbClr val="D95900"/>
              </a:buClr>
              <a:buFont typeface="Wingdings" pitchFamily="2" charset="2"/>
              <a:buChar char="ü"/>
            </a:pPr>
            <a:endParaRPr lang="en-US" sz="2000" dirty="0" smtClean="0"/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US" sz="2000" dirty="0"/>
              <a:t>Double in-bound post-doctoral fellowships from current 45 of 110</a:t>
            </a:r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endParaRPr lang="en-US" sz="2000" dirty="0"/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US" sz="2000" dirty="0"/>
              <a:t>Substantially increase in- and out-bound visiting professorships</a:t>
            </a:r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endParaRPr lang="en-US" sz="2000" dirty="0"/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US" sz="2000" dirty="0"/>
              <a:t>Substantially increase joint M/D degrees</a:t>
            </a:r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endParaRPr lang="en-US" sz="2000" dirty="0"/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US" sz="2000" dirty="0"/>
              <a:t>Substantially enhance research collaboration/publication in strong areas with similar research profile universities</a:t>
            </a:r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endParaRPr lang="en-US" sz="2000" dirty="0"/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US" sz="2000" dirty="0"/>
              <a:t>Link up, and deepen presence, and impact in key global forums, e.g. </a:t>
            </a:r>
            <a:r>
              <a:rPr lang="en-US" sz="2000" dirty="0" err="1"/>
              <a:t>Universitas</a:t>
            </a:r>
            <a:r>
              <a:rPr lang="en-US" sz="2000" dirty="0"/>
              <a:t> 21 (2013) and BRICS</a:t>
            </a:r>
          </a:p>
          <a:p>
            <a:pPr>
              <a:buFont typeface="Wingdings" pitchFamily="2" charset="2"/>
              <a:buChar char="ü"/>
            </a:pPr>
            <a:endParaRPr lang="en-US" sz="2000" dirty="0"/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endParaRPr lang="en-GB" dirty="0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0120"/>
          </a:xfrm>
        </p:spPr>
        <p:txBody>
          <a:bodyPr/>
          <a:lstStyle/>
          <a:p>
            <a:pPr algn="ctr"/>
            <a:r>
              <a:rPr lang="en-US" sz="2800" dirty="0" smtClean="0"/>
              <a:t>INTERNATIONALISATION: THE CASE OF UJ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45341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30460"/>
            <a:ext cx="8229600" cy="407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052736"/>
            <a:ext cx="8229600" cy="4824536"/>
          </a:xfrm>
        </p:spPr>
        <p:txBody>
          <a:bodyPr/>
          <a:lstStyle/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ZA" sz="2000" dirty="0" smtClean="0"/>
              <a:t>Constitutes 25% of UJ Europe footprint, including </a:t>
            </a:r>
            <a:r>
              <a:rPr lang="en-ZA" sz="2000" dirty="0" err="1" smtClean="0"/>
              <a:t>Augsberg</a:t>
            </a:r>
            <a:r>
              <a:rPr lang="en-ZA" sz="2000" dirty="0" smtClean="0"/>
              <a:t>, Erfurt, </a:t>
            </a:r>
            <a:r>
              <a:rPr lang="en-ZA" sz="2000" dirty="0" err="1" smtClean="0"/>
              <a:t>Geoforschungszentrum</a:t>
            </a:r>
            <a:r>
              <a:rPr lang="en-ZA" sz="2000" dirty="0" smtClean="0"/>
              <a:t>, </a:t>
            </a:r>
            <a:r>
              <a:rPr lang="en-ZA" sz="2000" dirty="0" err="1" smtClean="0"/>
              <a:t>Hochschule</a:t>
            </a:r>
            <a:r>
              <a:rPr lang="en-ZA" sz="2000" dirty="0" smtClean="0"/>
              <a:t> </a:t>
            </a:r>
            <a:r>
              <a:rPr lang="en-ZA" sz="2000" dirty="0" err="1" smtClean="0"/>
              <a:t>Ravensburg</a:t>
            </a:r>
            <a:r>
              <a:rPr lang="en-ZA" sz="2000" dirty="0" smtClean="0"/>
              <a:t>, </a:t>
            </a:r>
            <a:r>
              <a:rPr lang="en-ZA" sz="2000" dirty="0" err="1" smtClean="0"/>
              <a:t>Liebniz</a:t>
            </a:r>
            <a:r>
              <a:rPr lang="en-ZA" sz="2000" dirty="0" smtClean="0"/>
              <a:t>, Jacobs, </a:t>
            </a:r>
            <a:r>
              <a:rPr lang="en-ZA" sz="2000" dirty="0" err="1" smtClean="0"/>
              <a:t>Eberhard</a:t>
            </a:r>
            <a:r>
              <a:rPr lang="en-ZA" sz="2000" dirty="0" smtClean="0"/>
              <a:t> </a:t>
            </a:r>
            <a:r>
              <a:rPr lang="en-ZA" sz="2000" dirty="0" err="1" smtClean="0"/>
              <a:t>Karis</a:t>
            </a:r>
            <a:r>
              <a:rPr lang="en-ZA" sz="2000" dirty="0" smtClean="0"/>
              <a:t>, Saarland, Aachen, Bonn, Heidelberg, Rosa </a:t>
            </a:r>
            <a:r>
              <a:rPr lang="en-ZA" sz="2000" dirty="0" err="1" smtClean="0"/>
              <a:t>Luxemberg</a:t>
            </a:r>
            <a:r>
              <a:rPr lang="en-ZA" sz="2000" dirty="0" smtClean="0"/>
              <a:t> F, Regensburg, Siegen, Wurzburg, and 6 U’s below</a:t>
            </a:r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endParaRPr lang="en-ZA" sz="2000" b="1" dirty="0" smtClean="0"/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ZA" sz="2000" b="1" dirty="0" smtClean="0"/>
              <a:t>University </a:t>
            </a:r>
            <a:r>
              <a:rPr lang="en-ZA" sz="2000" b="1" dirty="0"/>
              <a:t>of Stuttgart, Renewable </a:t>
            </a:r>
            <a:r>
              <a:rPr lang="en-ZA" sz="2000" b="1" dirty="0" smtClean="0"/>
              <a:t>Energy</a:t>
            </a:r>
          </a:p>
          <a:p>
            <a:pPr marL="742950" lvl="2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ZA" sz="2000" dirty="0" smtClean="0"/>
              <a:t>Joint research and related technology development through the </a:t>
            </a:r>
            <a:r>
              <a:rPr lang="en-ZA" sz="2000" dirty="0" err="1" smtClean="0"/>
              <a:t>EnerKey</a:t>
            </a:r>
            <a:r>
              <a:rPr lang="en-ZA" sz="2000" dirty="0" smtClean="0"/>
              <a:t> Gauteng Megacities Sustainable project, under </a:t>
            </a:r>
            <a:r>
              <a:rPr lang="en-ZA" sz="2000" dirty="0"/>
              <a:t>the </a:t>
            </a:r>
            <a:r>
              <a:rPr lang="en-ZA" sz="2000" dirty="0" smtClean="0"/>
              <a:t>SA umbrella </a:t>
            </a:r>
            <a:r>
              <a:rPr lang="en-ZA" sz="2000" dirty="0"/>
              <a:t>of the </a:t>
            </a:r>
            <a:r>
              <a:rPr lang="en-ZA" sz="2000" dirty="0" smtClean="0"/>
              <a:t>Sustainable </a:t>
            </a:r>
            <a:r>
              <a:rPr lang="en-ZA" sz="2000" dirty="0"/>
              <a:t>Energy Technology and Research (</a:t>
            </a:r>
            <a:r>
              <a:rPr lang="en-ZA" sz="2000" dirty="0" err="1"/>
              <a:t>SeTAR</a:t>
            </a:r>
            <a:r>
              <a:rPr lang="en-ZA" sz="2000" dirty="0"/>
              <a:t>) </a:t>
            </a:r>
            <a:r>
              <a:rPr lang="en-ZA" sz="2000" dirty="0" smtClean="0"/>
              <a:t>Centre</a:t>
            </a:r>
          </a:p>
          <a:p>
            <a:pPr marL="742950" lvl="2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ZA" sz="2000" dirty="0" smtClean="0"/>
              <a:t>UJ’s German partner, Prof </a:t>
            </a:r>
            <a:r>
              <a:rPr lang="en-ZA" sz="2000" dirty="0" err="1"/>
              <a:t>Ludger</a:t>
            </a:r>
            <a:r>
              <a:rPr lang="en-ZA" sz="2000" dirty="0"/>
              <a:t> </a:t>
            </a:r>
            <a:r>
              <a:rPr lang="en-ZA" sz="2000" dirty="0" err="1" smtClean="0"/>
              <a:t>Eltrop</a:t>
            </a:r>
            <a:r>
              <a:rPr lang="en-ZA" sz="2000" dirty="0"/>
              <a:t>, Head of the Department SEE (System Analysis and Renewable Energies) at the Institute of Energy Economics and the Rational Use of Energy (IER</a:t>
            </a:r>
            <a:r>
              <a:rPr lang="en-ZA" sz="2000" dirty="0" smtClean="0"/>
              <a:t>) attached </a:t>
            </a:r>
            <a:r>
              <a:rPr lang="en-ZA" sz="2000" dirty="0"/>
              <a:t>to the University of </a:t>
            </a:r>
            <a:r>
              <a:rPr lang="en-ZA" sz="2000" dirty="0" smtClean="0"/>
              <a:t>Stuttgart, and     Visiting </a:t>
            </a:r>
            <a:r>
              <a:rPr lang="en-ZA" sz="2000" dirty="0"/>
              <a:t>Professor </a:t>
            </a:r>
            <a:r>
              <a:rPr lang="en-ZA" sz="2000" dirty="0" smtClean="0"/>
              <a:t>at UJ since 2005 </a:t>
            </a:r>
          </a:p>
          <a:p>
            <a:pPr marL="742950" lvl="2" indent="-342900">
              <a:buClr>
                <a:srgbClr val="D95900"/>
              </a:buClr>
              <a:buFont typeface="Wingdings" pitchFamily="2" charset="2"/>
              <a:buChar char="ü"/>
            </a:pPr>
            <a:endParaRPr lang="en-ZA" sz="2000" dirty="0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0120"/>
          </a:xfrm>
        </p:spPr>
        <p:txBody>
          <a:bodyPr/>
          <a:lstStyle/>
          <a:p>
            <a:pPr algn="ctr"/>
            <a:r>
              <a:rPr lang="en-US" sz="2800" dirty="0" smtClean="0"/>
              <a:t>7.	INTERNATIONALISATION: THE UJ-GERMANY CONNECTION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2580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30460"/>
            <a:ext cx="8229600" cy="407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124744"/>
            <a:ext cx="8229600" cy="4384002"/>
          </a:xfrm>
        </p:spPr>
        <p:txBody>
          <a:bodyPr/>
          <a:lstStyle/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ZA" sz="2000" dirty="0"/>
              <a:t>Focus is on Sustainable Megacities for the Future, with initial results the completion of a successful pilot phase, and award of a grant for a second phase for Euro 3.8 million, </a:t>
            </a:r>
            <a:r>
              <a:rPr lang="en-ZA" sz="2000" dirty="0" smtClean="0"/>
              <a:t>2008-2013 </a:t>
            </a:r>
            <a:endParaRPr lang="en-ZA" sz="2000" dirty="0"/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ZA" sz="2000" dirty="0" smtClean="0"/>
              <a:t>Includes, academic and local government officials exchange visits to Stuttgart, student fieldwork exchanges in SA, and co-supervision of UJ </a:t>
            </a:r>
            <a:r>
              <a:rPr lang="en-ZA" sz="2000" dirty="0"/>
              <a:t>students, </a:t>
            </a:r>
            <a:r>
              <a:rPr lang="en-ZA" sz="2000" dirty="0" smtClean="0"/>
              <a:t>some funded through DAAD</a:t>
            </a:r>
            <a:endParaRPr lang="en-ZA" sz="2000" dirty="0"/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ZA" sz="2000" dirty="0" smtClean="0"/>
              <a:t>Also, includes joint development and offering of several </a:t>
            </a:r>
            <a:r>
              <a:rPr lang="en-ZA" sz="2000" dirty="0"/>
              <a:t>courses on energy modelling in SA, that also form part of the core curriculum of the Energy Honours programme at UJ </a:t>
            </a:r>
            <a:endParaRPr lang="en-ZA" sz="2000" dirty="0" smtClean="0"/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ZA" sz="2000" dirty="0"/>
              <a:t>Bi-annual engagements and workshops: now results, models, data products, publications and student theses are coming </a:t>
            </a:r>
            <a:r>
              <a:rPr lang="en-ZA" sz="2000" dirty="0" smtClean="0"/>
              <a:t>through</a:t>
            </a:r>
            <a:endParaRPr lang="en-ZA" sz="2000" dirty="0"/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ZA" sz="2000" dirty="0"/>
              <a:t>A further result is UJ is now a leading South African institution in academic and applied energy research</a:t>
            </a:r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endParaRPr lang="en-ZA" sz="2000" dirty="0"/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endParaRPr lang="en-ZA" sz="2000" dirty="0" smtClean="0"/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endParaRPr lang="en-ZA" sz="2000" dirty="0"/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endParaRPr lang="en-ZA" sz="2000" dirty="0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0120"/>
          </a:xfrm>
        </p:spPr>
        <p:txBody>
          <a:bodyPr/>
          <a:lstStyle/>
          <a:p>
            <a:pPr algn="ctr"/>
            <a:r>
              <a:rPr lang="en-US" sz="2800" dirty="0" smtClean="0"/>
              <a:t>INTERNATIONALISATION: THE UJ-GERMANY CONNECTION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4392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85947" y="476672"/>
            <a:ext cx="8208268" cy="4968552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R="0" lvl="0" algn="ctr" defTabSz="91440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ZA" sz="2800" b="1" kern="0" dirty="0" smtClean="0">
              <a:solidFill>
                <a:srgbClr val="D95900"/>
              </a:solidFill>
              <a:latin typeface="Arial" pitchFamily="34" charset="0"/>
              <a:cs typeface="Arial" pitchFamily="34" charset="0"/>
            </a:endParaRPr>
          </a:p>
          <a:p>
            <a:pPr marR="0" lvl="0" algn="ctr" defTabSz="91440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ZA" sz="2800" b="1" kern="0" dirty="0" smtClean="0">
                <a:solidFill>
                  <a:srgbClr val="D95900"/>
                </a:solidFill>
                <a:latin typeface="Arial" pitchFamily="34" charset="0"/>
                <a:cs typeface="Arial" pitchFamily="34" charset="0"/>
              </a:rPr>
              <a:t>THE PRESENTATION OVERVIEW</a:t>
            </a:r>
          </a:p>
          <a:p>
            <a:pPr marR="0" lvl="0" defTabSz="91440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ZA" b="1" kern="0" dirty="0" smtClean="0">
              <a:solidFill>
                <a:srgbClr val="D95900"/>
              </a:solidFill>
              <a:latin typeface="Arial" pitchFamily="34" charset="0"/>
              <a:cs typeface="Arial" pitchFamily="34" charset="0"/>
            </a:endParaRPr>
          </a:p>
          <a:p>
            <a:pPr marL="457200" marR="0" lvl="0" indent="-457200" defTabSz="91440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en-ZA" b="1" kern="0" dirty="0">
                <a:solidFill>
                  <a:srgbClr val="D95900"/>
                </a:solidFill>
                <a:latin typeface="Arial" pitchFamily="34" charset="0"/>
                <a:cs typeface="Arial" pitchFamily="34" charset="0"/>
              </a:rPr>
              <a:t>The Context: Key Assumptions</a:t>
            </a:r>
          </a:p>
          <a:p>
            <a:pPr marL="457200" marR="0" lvl="0" indent="-457200" defTabSz="91440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en-ZA" b="1" kern="0" dirty="0" smtClean="0">
                <a:solidFill>
                  <a:srgbClr val="D95900"/>
                </a:solidFill>
                <a:latin typeface="Arial" pitchFamily="34" charset="0"/>
                <a:cs typeface="Arial" pitchFamily="34" charset="0"/>
              </a:rPr>
              <a:t>The Fast Changing Global Stage</a:t>
            </a:r>
          </a:p>
          <a:p>
            <a:pPr marL="457200" marR="0" lvl="0" indent="-457200" defTabSz="91440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en-ZA" b="1" kern="0" dirty="0" smtClean="0">
                <a:solidFill>
                  <a:srgbClr val="D95900"/>
                </a:solidFill>
                <a:latin typeface="Arial" pitchFamily="34" charset="0"/>
                <a:cs typeface="Arial" pitchFamily="34" charset="0"/>
              </a:rPr>
              <a:t>The South Africa Stage: A Snapshot</a:t>
            </a:r>
          </a:p>
          <a:p>
            <a:pPr marL="457200" marR="0" lvl="0" indent="-457200" defTabSz="91440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en-ZA" b="1" kern="0" dirty="0" smtClean="0">
                <a:solidFill>
                  <a:srgbClr val="D95900"/>
                </a:solidFill>
                <a:latin typeface="Arial" pitchFamily="34" charset="0"/>
                <a:cs typeface="Arial" pitchFamily="34" charset="0"/>
              </a:rPr>
              <a:t>Internationalisation: The South Africa Snapshot</a:t>
            </a:r>
          </a:p>
          <a:p>
            <a:pPr marL="457200" marR="0" lvl="0" indent="-457200" defTabSz="91440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en-ZA" b="1" kern="0" dirty="0" smtClean="0">
                <a:solidFill>
                  <a:srgbClr val="D95900"/>
                </a:solidFill>
                <a:latin typeface="Arial" pitchFamily="34" charset="0"/>
                <a:cs typeface="Arial" pitchFamily="34" charset="0"/>
              </a:rPr>
              <a:t>A UJ Thumbprint</a:t>
            </a:r>
          </a:p>
          <a:p>
            <a:pPr marL="457200" marR="0" lvl="0" indent="-457200" defTabSz="91440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en-ZA" b="1" kern="0" dirty="0" smtClean="0">
                <a:solidFill>
                  <a:srgbClr val="D95900"/>
                </a:solidFill>
                <a:latin typeface="Arial" pitchFamily="34" charset="0"/>
                <a:cs typeface="Arial" pitchFamily="34" charset="0"/>
              </a:rPr>
              <a:t>Internationalisation: The Case of UJ</a:t>
            </a:r>
          </a:p>
          <a:p>
            <a:pPr marL="457200" marR="0" lvl="0" indent="-457200" defTabSz="91440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en-ZA" b="1" kern="0" dirty="0" smtClean="0">
                <a:solidFill>
                  <a:srgbClr val="D95900"/>
                </a:solidFill>
                <a:latin typeface="Arial" pitchFamily="34" charset="0"/>
                <a:cs typeface="Arial" pitchFamily="34" charset="0"/>
              </a:rPr>
              <a:t>Internationalisation: The UJ-Germany Connection</a:t>
            </a:r>
          </a:p>
          <a:p>
            <a:pPr marL="457200" marR="0" lvl="0" indent="-457200" defTabSz="91440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en-ZA" b="1" kern="0" dirty="0">
                <a:solidFill>
                  <a:srgbClr val="D95900"/>
                </a:solidFill>
                <a:latin typeface="Arial" pitchFamily="34" charset="0"/>
                <a:cs typeface="Arial" pitchFamily="34" charset="0"/>
              </a:rPr>
              <a:t>Internationalisation: Promise and Challenge </a:t>
            </a:r>
          </a:p>
          <a:p>
            <a:pPr marL="457200" marR="0" lvl="0" indent="-457200" defTabSz="91440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en-ZA" b="1" kern="0" dirty="0" smtClean="0">
                <a:solidFill>
                  <a:srgbClr val="D95900"/>
                </a:solidFill>
                <a:latin typeface="Arial" pitchFamily="34" charset="0"/>
                <a:cs typeface="Arial" pitchFamily="34" charset="0"/>
              </a:rPr>
              <a:t>Seven essential conditions for better internationalisation</a:t>
            </a:r>
          </a:p>
        </p:txBody>
      </p:sp>
    </p:spTree>
    <p:extLst>
      <p:ext uri="{BB962C8B-B14F-4D97-AF65-F5344CB8AC3E}">
        <p14:creationId xmlns:p14="http://schemas.microsoft.com/office/powerpoint/2010/main" val="68522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30460"/>
            <a:ext cx="8229600" cy="407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124743"/>
            <a:ext cx="8229600" cy="4384003"/>
          </a:xfrm>
        </p:spPr>
        <p:txBody>
          <a:bodyPr/>
          <a:lstStyle/>
          <a:p>
            <a:pPr marL="742950" lvl="2" indent="-342900">
              <a:buClr>
                <a:srgbClr val="D95900"/>
              </a:buClr>
              <a:buFont typeface="Wingdings" pitchFamily="2" charset="2"/>
              <a:buChar char="ü"/>
            </a:pPr>
            <a:endParaRPr lang="en-ZA" sz="2000" dirty="0"/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ZA" sz="2000" b="1" dirty="0" err="1" smtClean="0"/>
              <a:t>Technische</a:t>
            </a:r>
            <a:r>
              <a:rPr lang="en-ZA" sz="2000" b="1" dirty="0" smtClean="0"/>
              <a:t> </a:t>
            </a:r>
            <a:r>
              <a:rPr lang="en-ZA" sz="2000" b="1" dirty="0" err="1" smtClean="0"/>
              <a:t>Universität</a:t>
            </a:r>
            <a:r>
              <a:rPr lang="en-ZA" sz="2000" b="1" dirty="0" smtClean="0"/>
              <a:t> </a:t>
            </a:r>
            <a:r>
              <a:rPr lang="en-ZA" sz="2000" b="1" dirty="0" err="1" smtClean="0"/>
              <a:t>Bergakademie</a:t>
            </a:r>
            <a:r>
              <a:rPr lang="en-ZA" sz="2000" b="1" dirty="0" smtClean="0"/>
              <a:t> Freiburg: </a:t>
            </a:r>
            <a:r>
              <a:rPr lang="en-ZA" sz="2000" b="1" dirty="0" err="1" smtClean="0"/>
              <a:t>Paleo-proterozoic</a:t>
            </a:r>
            <a:r>
              <a:rPr lang="en-ZA" sz="2000" b="1" dirty="0" smtClean="0"/>
              <a:t> Mineralisation</a:t>
            </a:r>
          </a:p>
          <a:p>
            <a:pPr marL="742950" lvl="2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ZA" sz="2000" dirty="0" smtClean="0"/>
              <a:t>Collaboration with the PPM research centre through Prof Jens </a:t>
            </a:r>
            <a:r>
              <a:rPr lang="en-ZA" sz="2000" dirty="0" err="1" smtClean="0"/>
              <a:t>Gutzmer</a:t>
            </a:r>
            <a:r>
              <a:rPr lang="en-ZA" sz="2000" dirty="0" smtClean="0"/>
              <a:t>, Visiting Professor at UJ, founding director of the Helmholtz Institute Freiberg for Resource Technology, and Professor of Economic Geology and Petrology at TU </a:t>
            </a:r>
          </a:p>
          <a:p>
            <a:pPr marL="742950" lvl="2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ZA" sz="2000" dirty="0" smtClean="0"/>
              <a:t>Joint supervision of PG students</a:t>
            </a:r>
          </a:p>
          <a:p>
            <a:pPr marL="742950" lvl="2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ZA" sz="2000" dirty="0" smtClean="0"/>
              <a:t>PG student exchange, e.g. several students from Prof </a:t>
            </a:r>
            <a:r>
              <a:rPr lang="en-ZA" sz="2000" dirty="0" err="1" smtClean="0"/>
              <a:t>Gutzmer</a:t>
            </a:r>
            <a:r>
              <a:rPr lang="en-ZA" sz="2000" dirty="0" smtClean="0"/>
              <a:t> joined recent UJ field trips, and longer stays at UJ Geology, with UJ staff on semester long research visits at Freiberg</a:t>
            </a:r>
          </a:p>
          <a:p>
            <a:pPr marL="742950" lvl="2" indent="-342900">
              <a:buClr>
                <a:srgbClr val="D95900"/>
              </a:buClr>
              <a:buFont typeface="Wingdings" pitchFamily="2" charset="2"/>
              <a:buChar char="ü"/>
            </a:pPr>
            <a:endParaRPr lang="en-ZA" sz="2000" dirty="0" smtClean="0"/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endParaRPr lang="en-ZA" sz="2000" dirty="0"/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endParaRPr lang="en-US" sz="2000" dirty="0"/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endParaRPr lang="en-US" sz="2000" dirty="0"/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endParaRPr lang="en-GB" dirty="0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0120"/>
          </a:xfrm>
        </p:spPr>
        <p:txBody>
          <a:bodyPr/>
          <a:lstStyle/>
          <a:p>
            <a:pPr algn="ctr"/>
            <a:r>
              <a:rPr lang="en-US" sz="2800" dirty="0" smtClean="0"/>
              <a:t>INTERNATIONALISATION: THE UJ-GERMANY CONNECTION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6556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30460"/>
            <a:ext cx="8229600" cy="407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124744"/>
            <a:ext cx="8229600" cy="4896543"/>
          </a:xfrm>
        </p:spPr>
        <p:txBody>
          <a:bodyPr/>
          <a:lstStyle/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ZA" sz="2000" b="1" dirty="0" smtClean="0"/>
              <a:t>University </a:t>
            </a:r>
            <a:r>
              <a:rPr lang="en-ZA" sz="2000" b="1" dirty="0"/>
              <a:t>of Freiberg, Foundry </a:t>
            </a:r>
            <a:r>
              <a:rPr lang="en-ZA" sz="2000" b="1" dirty="0" smtClean="0"/>
              <a:t>Technology</a:t>
            </a:r>
          </a:p>
          <a:p>
            <a:pPr marL="742950" lvl="2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ZA" sz="2000" dirty="0" smtClean="0"/>
              <a:t>M </a:t>
            </a:r>
            <a:r>
              <a:rPr lang="en-ZA" sz="2000" dirty="0"/>
              <a:t>student exchange and tech </a:t>
            </a:r>
            <a:r>
              <a:rPr lang="en-ZA" sz="2000" dirty="0" smtClean="0"/>
              <a:t>transfer</a:t>
            </a:r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endParaRPr lang="en-ZA" sz="2000" dirty="0"/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ZA" sz="2000" b="1" dirty="0"/>
              <a:t>University of Duisburg-Essen, Power Line </a:t>
            </a:r>
            <a:r>
              <a:rPr lang="en-ZA" sz="2000" b="1" dirty="0" smtClean="0"/>
              <a:t>Technology</a:t>
            </a:r>
          </a:p>
          <a:p>
            <a:pPr marL="742950" lvl="2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ZA" sz="2000" dirty="0" smtClean="0"/>
              <a:t>Joint </a:t>
            </a:r>
            <a:r>
              <a:rPr lang="en-ZA" sz="2000" dirty="0"/>
              <a:t>research and Ph.D. exchange over past 20 </a:t>
            </a:r>
            <a:r>
              <a:rPr lang="en-ZA" sz="2000" dirty="0" smtClean="0"/>
              <a:t>years</a:t>
            </a:r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endParaRPr lang="en-ZA" sz="2000" dirty="0" smtClean="0"/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ZA" sz="2000" b="1" dirty="0" smtClean="0"/>
              <a:t>University of Duisburg-Essen, Educational Psychology</a:t>
            </a:r>
            <a:endParaRPr lang="en-ZA" sz="2000" dirty="0" smtClean="0"/>
          </a:p>
          <a:p>
            <a:pPr marL="742950" lvl="2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ZA" sz="2000" dirty="0" smtClean="0"/>
              <a:t>Longitudinal research on early mathematical cognition</a:t>
            </a:r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endParaRPr lang="en-ZA" sz="2000" b="1" dirty="0"/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ZA" sz="2000" b="1" dirty="0" smtClean="0"/>
              <a:t>Max </a:t>
            </a:r>
            <a:r>
              <a:rPr lang="en-ZA" sz="2000" b="1" dirty="0"/>
              <a:t>Planck Institute </a:t>
            </a:r>
            <a:r>
              <a:rPr lang="en-ZA" sz="2000" b="1" dirty="0" smtClean="0"/>
              <a:t>(MPI, Dresden), Chemical </a:t>
            </a:r>
            <a:r>
              <a:rPr lang="en-ZA" sz="2000" b="1" dirty="0"/>
              <a:t>Physics of Solids (Dresden</a:t>
            </a:r>
            <a:r>
              <a:rPr lang="en-ZA" sz="2000" b="1" dirty="0" smtClean="0"/>
              <a:t>)</a:t>
            </a:r>
          </a:p>
          <a:p>
            <a:pPr marL="742950" lvl="2" indent="-342900">
              <a:buClr>
                <a:srgbClr val="D95900"/>
              </a:buClr>
              <a:buFont typeface="Wingdings" pitchFamily="2" charset="2"/>
              <a:buChar char="ü"/>
            </a:pPr>
            <a:r>
              <a:rPr lang="en-ZA" sz="2000" dirty="0" smtClean="0"/>
              <a:t>Prof </a:t>
            </a:r>
            <a:r>
              <a:rPr lang="en-ZA" sz="2000" dirty="0"/>
              <a:t>Dr Frank </a:t>
            </a:r>
            <a:r>
              <a:rPr lang="en-ZA" sz="2000" dirty="0" err="1" smtClean="0"/>
              <a:t>Steglich</a:t>
            </a:r>
            <a:r>
              <a:rPr lang="en-ZA" sz="2000" dirty="0" smtClean="0"/>
              <a:t> (MPI) and Prof </a:t>
            </a:r>
            <a:r>
              <a:rPr lang="en-ZA" sz="2000" dirty="0"/>
              <a:t>Andre </a:t>
            </a:r>
            <a:r>
              <a:rPr lang="en-ZA" sz="2000" dirty="0" err="1"/>
              <a:t>Strydom</a:t>
            </a:r>
            <a:r>
              <a:rPr lang="en-ZA" sz="2000" dirty="0"/>
              <a:t>, </a:t>
            </a:r>
            <a:r>
              <a:rPr lang="en-ZA" sz="2000" dirty="0" smtClean="0"/>
              <a:t>UJ Department </a:t>
            </a:r>
            <a:r>
              <a:rPr lang="en-ZA" sz="2000" dirty="0"/>
              <a:t>of Physics, </a:t>
            </a:r>
            <a:r>
              <a:rPr lang="en-ZA" sz="2000" dirty="0" smtClean="0"/>
              <a:t>a </a:t>
            </a:r>
            <a:r>
              <a:rPr lang="en-ZA" sz="2000" dirty="0"/>
              <a:t>long standing </a:t>
            </a:r>
            <a:r>
              <a:rPr lang="en-ZA" sz="2000" dirty="0" smtClean="0"/>
              <a:t>joint research collaboration</a:t>
            </a:r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endParaRPr lang="en-ZA" sz="2000" dirty="0"/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endParaRPr lang="en-ZA" sz="2000" dirty="0"/>
          </a:p>
          <a:p>
            <a:pPr marL="742950" lvl="2" indent="-342900">
              <a:buClr>
                <a:srgbClr val="D95900"/>
              </a:buClr>
              <a:buFont typeface="Wingdings" pitchFamily="2" charset="2"/>
              <a:buChar char="ü"/>
            </a:pPr>
            <a:endParaRPr lang="en-ZA" sz="2000" dirty="0" smtClean="0"/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endParaRPr lang="en-ZA" sz="2000" dirty="0"/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endParaRPr lang="en-US" sz="2000" dirty="0"/>
          </a:p>
          <a:p>
            <a:pPr marL="342900" lvl="1" indent="-342900">
              <a:buClr>
                <a:srgbClr val="D95900"/>
              </a:buClr>
              <a:buFont typeface="Wingdings" pitchFamily="2" charset="2"/>
              <a:buChar char="ü"/>
            </a:pPr>
            <a:endParaRPr lang="en-US" sz="2000" dirty="0"/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endParaRPr lang="en-GB" dirty="0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0120"/>
          </a:xfrm>
        </p:spPr>
        <p:txBody>
          <a:bodyPr/>
          <a:lstStyle/>
          <a:p>
            <a:pPr algn="ctr"/>
            <a:r>
              <a:rPr lang="en-US" sz="2800" dirty="0" smtClean="0"/>
              <a:t>INTERNATIONALISATION: THE UJ-GERMANY CONNECTION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266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60438"/>
          </a:xfrm>
        </p:spPr>
        <p:txBody>
          <a:bodyPr/>
          <a:lstStyle/>
          <a:p>
            <a:pPr algn="ctr" eaLnBrk="1" hangingPunct="1"/>
            <a:r>
              <a:rPr lang="en-GB" sz="2800" dirty="0" smtClean="0">
                <a:latin typeface="Arial" charset="0"/>
                <a:cs typeface="Arial" charset="0"/>
              </a:rPr>
              <a:t> 8: THE PROMISE AND CHALLENGE OF INTERNATIONALISATION</a:t>
            </a:r>
          </a:p>
        </p:txBody>
      </p:sp>
      <p:sp>
        <p:nvSpPr>
          <p:cNvPr id="1229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smtClean="0">
              <a:solidFill>
                <a:srgbClr val="D95900"/>
              </a:solidFill>
              <a:ea typeface="MS PGothic" pitchFamily="34" charset="-128"/>
            </a:endParaRPr>
          </a:p>
        </p:txBody>
      </p:sp>
      <p:sp>
        <p:nvSpPr>
          <p:cNvPr id="6" name="Content Placeholder 2"/>
          <p:cNvSpPr txBox="1">
            <a:spLocks noGrp="1"/>
          </p:cNvSpPr>
          <p:nvPr>
            <p:ph type="body" sz="quarter" idx="10"/>
          </p:nvPr>
        </p:nvSpPr>
        <p:spPr bwMode="auto">
          <a:xfrm>
            <a:off x="457200" y="1189038"/>
            <a:ext cx="8229600" cy="4688234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Evolving internationalisation is framed by geopolitical-</a:t>
            </a:r>
            <a:r>
              <a:rPr lang="en-ZA" sz="2000" dirty="0" err="1" smtClean="0">
                <a:latin typeface="Arial" pitchFamily="34" charset="0"/>
                <a:cs typeface="Arial" pitchFamily="34" charset="0"/>
              </a:rPr>
              <a:t>geoeconomic</a:t>
            </a:r>
            <a:r>
              <a:rPr lang="en-ZA" sz="2000" dirty="0" smtClean="0">
                <a:latin typeface="Arial" pitchFamily="34" charset="0"/>
                <a:cs typeface="Arial" pitchFamily="34" charset="0"/>
              </a:rPr>
              <a:t> factors as seen in the persistent power asymmetries between the North, South and East, and this influences scholarly work, with undesirable and hegemonic consequences, and a mismatch between goodwill/good intentions and practice, requiring attention</a:t>
            </a: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ü"/>
              <a:defRPr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Cooperation is often characterised by terms set by partners in the North: often theory-building, conceptual frameworks and research methodologies  are constructed  from/through research undertaken in developed countries, and transferred to the South/East</a:t>
            </a:r>
          </a:p>
          <a:p>
            <a:pPr eaLnBrk="1" hangingPunct="1">
              <a:spcBef>
                <a:spcPct val="20000"/>
              </a:spcBef>
              <a:buFont typeface="Wingdings" pitchFamily="2" charset="2"/>
              <a:buChar char="ü"/>
              <a:defRPr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There are concerns that HE has become an “industry” where commercial and other interests overshadow HE’s fundamental academic mission and values (Source: IAU, 2012)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ü"/>
              <a:defRPr/>
            </a:pPr>
            <a:endParaRPr lang="en-ZA" sz="2000" b="1" dirty="0" smtClean="0"/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ZA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52128"/>
          </a:xfrm>
        </p:spPr>
        <p:txBody>
          <a:bodyPr/>
          <a:lstStyle/>
          <a:p>
            <a:pPr algn="ctr"/>
            <a:r>
              <a:rPr lang="en-ZA" sz="2800" dirty="0" smtClean="0"/>
              <a:t>9: SEVEN ESSENTIAL CONDITIONS FOR BETTER  INTERNATIONALISATION </a:t>
            </a:r>
            <a:endParaRPr lang="en-ZA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196752"/>
            <a:ext cx="8229600" cy="4464496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ZA" sz="2000" dirty="0" smtClean="0"/>
              <a:t>First, aim </a:t>
            </a:r>
            <a:r>
              <a:rPr lang="en-ZA" sz="2000" dirty="0"/>
              <a:t>to reduce the brain drain: </a:t>
            </a:r>
            <a:r>
              <a:rPr lang="en-ZA" sz="2000" dirty="0" smtClean="0"/>
              <a:t>enable African scholars based </a:t>
            </a:r>
            <a:r>
              <a:rPr lang="en-ZA" sz="2000" dirty="0"/>
              <a:t>in the </a:t>
            </a:r>
            <a:r>
              <a:rPr lang="en-ZA" sz="2000" dirty="0" smtClean="0"/>
              <a:t>Germany to </a:t>
            </a:r>
            <a:r>
              <a:rPr lang="en-ZA" sz="2000" dirty="0"/>
              <a:t>undertake collaborative research, share knowledge and resources, and build mutual capacities with counterparts </a:t>
            </a:r>
            <a:r>
              <a:rPr lang="en-ZA" sz="2000" dirty="0" smtClean="0"/>
              <a:t>in SA</a:t>
            </a:r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  <a:p>
            <a:pPr>
              <a:buFont typeface="Wingdings" pitchFamily="2" charset="2"/>
              <a:buChar char="ü"/>
            </a:pPr>
            <a:r>
              <a:rPr lang="en-ZA" sz="2000" dirty="0" smtClean="0"/>
              <a:t>Second, ensure that our efforts aim to achieve genuine global dialogue and mutual learning</a:t>
            </a:r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  <a:p>
            <a:pPr>
              <a:buFont typeface="Wingdings" pitchFamily="2" charset="2"/>
              <a:buChar char="ü"/>
            </a:pPr>
            <a:r>
              <a:rPr lang="en-ZA" sz="2000" dirty="0" smtClean="0"/>
              <a:t>Third, </a:t>
            </a:r>
            <a:r>
              <a:rPr lang="en-ZA" sz="2000" dirty="0"/>
              <a:t>ensure that our global partnerships are mutually beneficial and supportive </a:t>
            </a:r>
          </a:p>
          <a:p>
            <a:pPr>
              <a:buFont typeface="Wingdings" pitchFamily="2" charset="2"/>
              <a:buChar char="ü"/>
            </a:pPr>
            <a:endParaRPr lang="en-ZA" sz="2000" dirty="0"/>
          </a:p>
          <a:p>
            <a:pPr>
              <a:buFont typeface="Wingdings" pitchFamily="2" charset="2"/>
              <a:buChar char="ü"/>
            </a:pPr>
            <a:r>
              <a:rPr lang="en-ZA" sz="2000" dirty="0" smtClean="0"/>
              <a:t>Fourth, acknowledge </a:t>
            </a:r>
            <a:r>
              <a:rPr lang="en-ZA" sz="2000" dirty="0"/>
              <a:t>that sustainable solutions to residual and emerging development problems will only be found through a fairer global distribution of resources for research, cf. SKA</a:t>
            </a:r>
          </a:p>
          <a:p>
            <a:pPr>
              <a:buFont typeface="Wingdings" pitchFamily="2" charset="2"/>
              <a:buChar char="ü"/>
            </a:pPr>
            <a:endParaRPr lang="en-ZA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34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/>
          <a:lstStyle/>
          <a:p>
            <a:pPr algn="ctr"/>
            <a:r>
              <a:rPr lang="en-ZA" sz="2800" dirty="0" smtClean="0"/>
              <a:t>SEVEN ESSENTIAL CONDITIONS FOR BETTER INTERNATIONALISATION</a:t>
            </a:r>
            <a:endParaRPr lang="en-GB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340768"/>
            <a:ext cx="8229600" cy="4176464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ZA" sz="2000" dirty="0" smtClean="0"/>
              <a:t>Fifth, </a:t>
            </a:r>
            <a:r>
              <a:rPr lang="en-ZA" sz="2000" dirty="0"/>
              <a:t>define reciprocity in partnerships at the outset, characterised by honesty, openness, and responsiveness even when one partner brings significantly less resources to the partnership, marked by a common commitment to sound academic values, scientific integrity, ethics and social responsibility</a:t>
            </a:r>
          </a:p>
          <a:p>
            <a:pPr>
              <a:buFont typeface="Wingdings" pitchFamily="2" charset="2"/>
              <a:buChar char="ü"/>
            </a:pPr>
            <a:endParaRPr lang="en-ZA" sz="2000" dirty="0"/>
          </a:p>
          <a:p>
            <a:pPr>
              <a:buFont typeface="Wingdings" pitchFamily="2" charset="2"/>
              <a:buChar char="ü"/>
            </a:pPr>
            <a:r>
              <a:rPr lang="en-ZA" sz="2000" dirty="0" smtClean="0"/>
              <a:t>Sixth, provide </a:t>
            </a:r>
            <a:r>
              <a:rPr lang="en-ZA" sz="2000" dirty="0"/>
              <a:t>new and expanded opportunities for </a:t>
            </a:r>
            <a:r>
              <a:rPr lang="en-ZA" sz="2000" dirty="0" smtClean="0"/>
              <a:t>global academic </a:t>
            </a:r>
            <a:r>
              <a:rPr lang="en-ZA" sz="2000" dirty="0"/>
              <a:t>collaboration and </a:t>
            </a:r>
            <a:r>
              <a:rPr lang="en-ZA" sz="2000" dirty="0" smtClean="0"/>
              <a:t>research by building ICT infrastructure</a:t>
            </a:r>
            <a:endParaRPr lang="en-ZA" sz="2000" dirty="0"/>
          </a:p>
          <a:p>
            <a:pPr>
              <a:buFont typeface="Wingdings" pitchFamily="2" charset="2"/>
              <a:buChar char="ü"/>
            </a:pPr>
            <a:endParaRPr lang="en-ZA" sz="2000" dirty="0"/>
          </a:p>
          <a:p>
            <a:pPr>
              <a:buFont typeface="Wingdings" pitchFamily="2" charset="2"/>
              <a:buChar char="ü"/>
            </a:pPr>
            <a:r>
              <a:rPr lang="en-ZA" sz="2000" dirty="0" smtClean="0"/>
              <a:t>Seventh, establish cross-hemispheric</a:t>
            </a:r>
            <a:r>
              <a:rPr lang="en-ZA" sz="2000" dirty="0"/>
              <a:t>, cross-disciplinary global T,L and R centres of excellence </a:t>
            </a:r>
            <a:r>
              <a:rPr lang="en-ZA" sz="2000" dirty="0" smtClean="0"/>
              <a:t>(cf. CERN and SKA, in SA/Africa) in the Grand Challenge areas</a:t>
            </a:r>
            <a:endParaRPr lang="en-GB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42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85947" y="476672"/>
            <a:ext cx="8208268" cy="5616624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R="0" lvl="0" defTabSz="91440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ZA" sz="2800" b="1" kern="0" dirty="0" smtClean="0">
                <a:solidFill>
                  <a:srgbClr val="D95900"/>
                </a:solidFill>
                <a:latin typeface="Arial" pitchFamily="34" charset="0"/>
                <a:cs typeface="Arial" pitchFamily="34" charset="0"/>
              </a:rPr>
              <a:t>1:THE CONTEXT: KEY ASSUMPTIONS</a:t>
            </a:r>
          </a:p>
          <a:p>
            <a:pPr marL="342900" marR="0" lvl="0" indent="-342900" defTabSz="91440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ZA" sz="200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indent="-342900" defTabSz="9144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95900"/>
              </a:buClr>
              <a:buFont typeface="Wingdings" pitchFamily="2" charset="2"/>
              <a:buChar char="ü"/>
              <a:defRPr/>
            </a:pPr>
            <a:r>
              <a:rPr lang="en-ZA" sz="20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Higher </a:t>
            </a:r>
            <a:r>
              <a:rPr lang="en-US" sz="20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education is key to delivering the knowledge requirements for  development</a:t>
            </a:r>
          </a:p>
          <a:p>
            <a:pPr marL="342900" indent="-342900" defTabSz="9144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95900"/>
              </a:buClr>
              <a:buFont typeface="Wingdings" pitchFamily="2" charset="2"/>
              <a:buChar char="ü"/>
              <a:defRPr/>
            </a:pPr>
            <a:endParaRPr lang="en-US" sz="2000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085850" lvl="1" indent="-342900" defTabSz="9144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95900"/>
              </a:buClr>
              <a:buFont typeface="Wingdings" pitchFamily="2" charset="2"/>
              <a:buChar char="ü"/>
              <a:defRPr/>
            </a:pPr>
            <a:r>
              <a:rPr lang="en-US" sz="20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Strong association between higher education participation rates and levels of development, cf. Asia</a:t>
            </a:r>
          </a:p>
          <a:p>
            <a:pPr marL="1085850" lvl="1" indent="-342900" defTabSz="9144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95900"/>
              </a:buClr>
              <a:buFont typeface="Wingdings" pitchFamily="2" charset="2"/>
              <a:buChar char="ü"/>
              <a:defRPr/>
            </a:pPr>
            <a:endParaRPr lang="en-US" sz="2000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085850" lvl="1" indent="-342900" defTabSz="9144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95900"/>
              </a:buClr>
              <a:buFont typeface="Wingdings" pitchFamily="2" charset="2"/>
              <a:buChar char="ü"/>
              <a:defRPr/>
            </a:pPr>
            <a:r>
              <a:rPr lang="en-US" sz="20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Higher levels of education are essential to the design and production of new technologies for a country’s innovative capacity and for the development of society, cf. Number of PhDs/Million as closely correlated to FDI flows </a:t>
            </a:r>
          </a:p>
          <a:p>
            <a:pPr marL="1085850" lvl="1" indent="-342900" defTabSz="9144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95900"/>
              </a:buClr>
              <a:buFont typeface="Wingdings" pitchFamily="2" charset="2"/>
              <a:buChar char="ü"/>
              <a:defRPr/>
            </a:pPr>
            <a:endParaRPr lang="en-US" sz="2000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085850" lvl="1" indent="-342900" defTabSz="9144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95900"/>
              </a:buClr>
              <a:buFont typeface="Wingdings" pitchFamily="2" charset="2"/>
              <a:buChar char="ü"/>
              <a:defRPr/>
            </a:pPr>
            <a:r>
              <a:rPr lang="en-US" sz="20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ability of developing countries to absorb, use and modify existing technology will drive more rapid transition to higher levels of development and standards of living</a:t>
            </a:r>
          </a:p>
          <a:p>
            <a:pPr marL="1085850" lvl="1" indent="-342900" defTabSz="9144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95900"/>
              </a:buClr>
              <a:buFont typeface="Wingdings" pitchFamily="2" charset="2"/>
              <a:buChar char="ü"/>
              <a:defRPr/>
            </a:pPr>
            <a:endParaRPr lang="en-US" sz="2000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085850" lvl="1" indent="-342900" defTabSz="9144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95900"/>
              </a:buClr>
              <a:buFont typeface="Wingdings" pitchFamily="2" charset="2"/>
              <a:buChar char="ü"/>
              <a:defRPr/>
            </a:pPr>
            <a:r>
              <a:rPr lang="en-US" sz="20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Higher education can enable nations to jump stages of economic development </a:t>
            </a:r>
            <a:endParaRPr lang="en-ZA" sz="20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22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85947" y="476672"/>
            <a:ext cx="8208268" cy="4968552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R="0" lvl="0" defTabSz="91440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ZA" sz="2800" b="1" kern="0" dirty="0" smtClean="0">
              <a:solidFill>
                <a:srgbClr val="D95900"/>
              </a:solidFill>
              <a:latin typeface="Arial" pitchFamily="34" charset="0"/>
              <a:cs typeface="Arial" pitchFamily="34" charset="0"/>
            </a:endParaRPr>
          </a:p>
          <a:p>
            <a:pPr marR="0" lvl="0" defTabSz="91440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ZA" sz="2800" b="1" kern="0" dirty="0" smtClean="0">
                <a:solidFill>
                  <a:srgbClr val="D95900"/>
                </a:solidFill>
                <a:latin typeface="Arial" pitchFamily="34" charset="0"/>
                <a:cs typeface="Arial" pitchFamily="34" charset="0"/>
              </a:rPr>
              <a:t>THE CONTEXT: KEY ASSUMPTIONS</a:t>
            </a:r>
          </a:p>
          <a:p>
            <a:pPr marL="342900" marR="0" lvl="0" indent="-342900" defTabSz="91440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ZA" sz="200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indent="-342900" defTabSz="9144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95900"/>
              </a:buClr>
              <a:buFont typeface="Wingdings" pitchFamily="2" charset="2"/>
              <a:buChar char="ü"/>
              <a:defRPr/>
            </a:pPr>
            <a:r>
              <a:rPr lang="en-US" sz="20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Universities play three main functions in modern society</a:t>
            </a:r>
          </a:p>
          <a:p>
            <a:pPr indent="-342900" defTabSz="9144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95900"/>
              </a:buClr>
              <a:buFont typeface="Wingdings" pitchFamily="2" charset="2"/>
              <a:buChar char="ü"/>
              <a:defRPr/>
            </a:pPr>
            <a:endParaRPr lang="en-US" sz="2000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 indent="-342900" defTabSz="9144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95900"/>
              </a:buClr>
              <a:buFont typeface="Wingdings" pitchFamily="2" charset="2"/>
              <a:buChar char="ü"/>
              <a:defRPr/>
            </a:pPr>
            <a:r>
              <a:rPr lang="en-US" sz="20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They educate and train highly skilled professionals and other high level human resources for the wide range of employment needs of the public and private sectors of the economy</a:t>
            </a:r>
          </a:p>
          <a:p>
            <a:pPr lvl="1" indent="-342900" defTabSz="9144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95900"/>
              </a:buClr>
              <a:buFont typeface="Wingdings" pitchFamily="2" charset="2"/>
              <a:buChar char="ü"/>
              <a:defRPr/>
            </a:pPr>
            <a:endParaRPr lang="en-US" sz="2000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 indent="-342900" defTabSz="9144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95900"/>
              </a:buClr>
              <a:buFont typeface="Wingdings" pitchFamily="2" charset="2"/>
              <a:buChar char="ü"/>
              <a:defRPr/>
            </a:pPr>
            <a:r>
              <a:rPr lang="en-US" sz="20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They produce new knowledge and find new applications for existing knowledge, including fundamental research, innovation and application, local and global, and knowledge that equips people for a society in constant social change</a:t>
            </a:r>
          </a:p>
          <a:p>
            <a:pPr lvl="1" indent="-342900" defTabSz="9144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95900"/>
              </a:buClr>
              <a:buFont typeface="Wingdings" pitchFamily="2" charset="2"/>
              <a:buChar char="ü"/>
              <a:defRPr/>
            </a:pPr>
            <a:endParaRPr lang="en-US" sz="2000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 indent="-342900" defTabSz="9144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95900"/>
              </a:buClr>
              <a:buFont typeface="Wingdings" pitchFamily="2" charset="2"/>
              <a:buChar char="ü"/>
              <a:defRPr/>
            </a:pPr>
            <a:r>
              <a:rPr lang="en-US" sz="20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They provide opportunities for social mobility, and can strengthen equity, social justice, democracy, and nurture globally and culturally astute and mobile citizens </a:t>
            </a:r>
            <a:endParaRPr lang="en-ZA" sz="2000" kern="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22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85947" y="476672"/>
            <a:ext cx="8208268" cy="511256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R="0" lvl="0" defTabSz="91440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ZA" sz="2800" b="1" kern="0" dirty="0">
                <a:solidFill>
                  <a:srgbClr val="D95900"/>
                </a:solidFill>
                <a:latin typeface="Arial" pitchFamily="34" charset="0"/>
                <a:cs typeface="Arial" pitchFamily="34" charset="0"/>
              </a:rPr>
              <a:t>THE CONTEXT: KEY ASSUMPTIONS</a:t>
            </a:r>
          </a:p>
          <a:p>
            <a:pPr marR="0" lvl="0" defTabSz="91440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ZA" sz="1400" kern="0" dirty="0" smtClean="0">
              <a:solidFill>
                <a:srgbClr val="D95900"/>
              </a:solidFill>
              <a:latin typeface="Arial" pitchFamily="34" charset="0"/>
              <a:cs typeface="Arial" pitchFamily="34" charset="0"/>
            </a:endParaRPr>
          </a:p>
          <a:p>
            <a:pPr marR="0" lvl="0" defTabSz="91440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ZA" sz="1400" kern="0" dirty="0">
              <a:solidFill>
                <a:srgbClr val="D95900"/>
              </a:solidFill>
              <a:latin typeface="Arial" pitchFamily="34" charset="0"/>
              <a:cs typeface="Arial" pitchFamily="34" charset="0"/>
            </a:endParaRPr>
          </a:p>
          <a:p>
            <a:pPr marR="0" lvl="0" defTabSz="91440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ZA" sz="1400" kern="0" dirty="0" smtClean="0">
              <a:solidFill>
                <a:srgbClr val="D95900"/>
              </a:solidFill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rgbClr val="D95900"/>
              </a:buClr>
              <a:buSzTx/>
              <a:buFont typeface="Wingdings" pitchFamily="2" charset="2"/>
              <a:buChar char="ü"/>
              <a:tabLst/>
              <a:defRPr/>
            </a:pPr>
            <a:r>
              <a:rPr lang="en-ZA" sz="20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Universities are key drivers of globalisation: training, research/knowledge production, and social, cultural and economic development </a:t>
            </a:r>
          </a:p>
          <a:p>
            <a:pPr marL="342900" marR="0" lvl="0" indent="-342900" defTabSz="91440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rgbClr val="D95900"/>
              </a:buClr>
              <a:buSzTx/>
              <a:buFont typeface="Wingdings" pitchFamily="2" charset="2"/>
              <a:buChar char="ü"/>
              <a:tabLst/>
              <a:defRPr/>
            </a:pPr>
            <a:endParaRPr lang="en-ZA" sz="20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rgbClr val="D95900"/>
              </a:buClr>
              <a:buSzTx/>
              <a:buFont typeface="Wingdings" pitchFamily="2" charset="2"/>
              <a:buChar char="ü"/>
              <a:tabLst/>
              <a:defRPr/>
            </a:pPr>
            <a:r>
              <a:rPr lang="en-ZA" sz="20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On the other hand, social, cultural and economic globalisation and internationalisation are significant drivers of change in higher education </a:t>
            </a:r>
          </a:p>
          <a:p>
            <a:pPr marL="342900" marR="0" lvl="0" indent="-342900" defTabSz="91440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rgbClr val="D95900"/>
              </a:buClr>
              <a:buSzTx/>
              <a:buFont typeface="Wingdings" pitchFamily="2" charset="2"/>
              <a:buChar char="ü"/>
              <a:tabLst/>
              <a:defRPr/>
            </a:pPr>
            <a:endParaRPr kumimoji="0" lang="en-ZA" sz="200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rgbClr val="D95900"/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en-ZA" sz="20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Thus</a:t>
            </a:r>
            <a:r>
              <a:rPr kumimoji="0" lang="en-ZA" sz="200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the </a:t>
            </a:r>
            <a:r>
              <a:rPr kumimoji="0" lang="en-ZA" sz="20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rationale for internationalisation: greater</a:t>
            </a:r>
            <a:r>
              <a:rPr kumimoji="0" lang="en-ZA" sz="200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connectivity in </a:t>
            </a:r>
            <a:r>
              <a:rPr kumimoji="0" lang="en-ZA" sz="20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both cultural</a:t>
            </a:r>
            <a:r>
              <a:rPr kumimoji="0" lang="en-ZA" sz="200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ZA" sz="20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and social</a:t>
            </a:r>
            <a:r>
              <a:rPr kumimoji="0" lang="en-ZA" sz="200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ZA" sz="20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terms, increased economic development and competitiveness, shared knowledge building, and</a:t>
            </a:r>
            <a:r>
              <a:rPr kumimoji="0" lang="en-ZA" sz="200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an inclusive, caring, prosperous and more cosmopolitan world</a:t>
            </a:r>
            <a:endParaRPr kumimoji="0" lang="en-ZA" sz="200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D95900"/>
              </a:buClr>
              <a:buSzTx/>
              <a:buFont typeface="Wingdings" pitchFamily="2" charset="2"/>
              <a:buChar char="ü"/>
              <a:tabLst/>
              <a:defRPr/>
            </a:pPr>
            <a:endParaRPr kumimoji="0" lang="en-ZA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522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/>
          <a:lstStyle/>
          <a:p>
            <a:pPr algn="ctr"/>
            <a:r>
              <a:rPr lang="en-ZA" sz="2800" dirty="0" smtClean="0"/>
              <a:t>2: THE FAST CHANGING GLOBAL STAGE </a:t>
            </a:r>
            <a:endParaRPr lang="en-ZA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9552" y="980728"/>
            <a:ext cx="8229600" cy="5112568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ZA" sz="2000" dirty="0" smtClean="0"/>
              <a:t>Largest university systems forecast by 2020: China (37M); India (28M); USA (20M) and Brazil (9M) (Source: British Council, 2013)</a:t>
            </a:r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  <a:p>
            <a:pPr>
              <a:buFont typeface="Wingdings" pitchFamily="2" charset="2"/>
              <a:buChar char="ü"/>
            </a:pPr>
            <a:r>
              <a:rPr lang="en-ZA" sz="2000" dirty="0" smtClean="0"/>
              <a:t>50 countries will account for 90% of university enrolment, including Brazil, Indonesia, China, India, Turkey, and South Africa: significant new players include Nigeria, Bangladesh, the Philippines</a:t>
            </a:r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  <a:p>
            <a:pPr>
              <a:buFont typeface="Wingdings" pitchFamily="2" charset="2"/>
              <a:buChar char="ü"/>
            </a:pPr>
            <a:r>
              <a:rPr lang="en-ZA" sz="2000" dirty="0" smtClean="0"/>
              <a:t>Yet, this represents a significant slow-down from the average 5% growth of 1990-2010</a:t>
            </a:r>
          </a:p>
          <a:p>
            <a:pPr>
              <a:buFont typeface="Wingdings" pitchFamily="2" charset="2"/>
              <a:buChar char="ü"/>
            </a:pPr>
            <a:endParaRPr lang="en-ZA" sz="2000" dirty="0"/>
          </a:p>
          <a:p>
            <a:pPr>
              <a:buFont typeface="Wingdings" pitchFamily="2" charset="2"/>
              <a:buChar char="ü"/>
            </a:pPr>
            <a:r>
              <a:rPr lang="en-ZA" sz="2000" dirty="0"/>
              <a:t>Mainly due to unfavourable demographic changes </a:t>
            </a:r>
            <a:r>
              <a:rPr lang="en-ZA" sz="2000" dirty="0" smtClean="0"/>
              <a:t>from declining </a:t>
            </a:r>
            <a:r>
              <a:rPr lang="en-ZA" sz="2000" dirty="0"/>
              <a:t>birth rates over last 20-30 years in the North and parts of Asia: cf. UK </a:t>
            </a:r>
            <a:r>
              <a:rPr lang="en-ZA" sz="2000" dirty="0" smtClean="0"/>
              <a:t>– critical importance of </a:t>
            </a:r>
            <a:r>
              <a:rPr lang="en-ZA" sz="2000" dirty="0"/>
              <a:t>international </a:t>
            </a:r>
            <a:r>
              <a:rPr lang="en-ZA" sz="2000" dirty="0" smtClean="0"/>
              <a:t>students, </a:t>
            </a:r>
            <a:r>
              <a:rPr lang="en-ZA" sz="2000" dirty="0"/>
              <a:t>and South Korea </a:t>
            </a:r>
            <a:r>
              <a:rPr lang="en-ZA" sz="2000" dirty="0" smtClean="0"/>
              <a:t>- mergers/closures</a:t>
            </a:r>
            <a:endParaRPr lang="en-ZA" sz="2000" dirty="0"/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51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/>
          <a:lstStyle/>
          <a:p>
            <a:pPr algn="ctr"/>
            <a:r>
              <a:rPr lang="en-ZA" sz="2800" dirty="0" smtClean="0"/>
              <a:t>THE FAST CHANGING GLOBAL STAGE </a:t>
            </a:r>
            <a:endParaRPr lang="en-ZA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9552" y="980728"/>
            <a:ext cx="8229600" cy="5112568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ZA" sz="2000" dirty="0" smtClean="0"/>
              <a:t>Challenge for North is to fill emptying university places, probably from South and East, but also through global collaborations such as global campuses</a:t>
            </a:r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  <a:p>
            <a:pPr>
              <a:buFont typeface="Wingdings" pitchFamily="2" charset="2"/>
              <a:buChar char="ü"/>
            </a:pPr>
            <a:r>
              <a:rPr lang="en-ZA" sz="2000" dirty="0" smtClean="0"/>
              <a:t>On the other hand, by 2020, China, USA, India and Indonesia will account for more than 50% of 18-22 year olds: the challenge is how to provide, at significant scale, affordable high quality HE</a:t>
            </a:r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  <a:p>
            <a:pPr>
              <a:buFont typeface="Wingdings" pitchFamily="2" charset="2"/>
              <a:buChar char="ü"/>
            </a:pPr>
            <a:r>
              <a:rPr lang="en-ZA" sz="2000" dirty="0" smtClean="0"/>
              <a:t>Yet, growth in enrolment follows trade growth, and is influenced by GDP/Capita in relation to H.E. Cost </a:t>
            </a:r>
            <a:r>
              <a:rPr lang="en-ZA" sz="2000" dirty="0"/>
              <a:t>(Source: </a:t>
            </a:r>
            <a:r>
              <a:rPr lang="en-ZA" sz="2000" dirty="0" err="1"/>
              <a:t>Pillay</a:t>
            </a:r>
            <a:r>
              <a:rPr lang="en-ZA" sz="2000" dirty="0"/>
              <a:t>, CSDA Seminar, UJ, 2012</a:t>
            </a:r>
            <a:r>
              <a:rPr lang="en-ZA" sz="2000" dirty="0" smtClean="0"/>
              <a:t>): consider SA ratios of $1,000:$8,000</a:t>
            </a:r>
            <a:endParaRPr lang="en-ZA" sz="2000" dirty="0"/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  <a:p>
            <a:pPr>
              <a:buFont typeface="Wingdings" pitchFamily="2" charset="2"/>
              <a:buChar char="ü"/>
            </a:pPr>
            <a:r>
              <a:rPr lang="en-ZA" sz="2000" dirty="0" smtClean="0"/>
              <a:t>A new HE model for all universities? Sustainable growth opportunities for ODL/MOOCs? Consequences?</a:t>
            </a:r>
          </a:p>
          <a:p>
            <a:pPr marL="0" indent="0"/>
            <a:endParaRPr lang="en-ZA" sz="2000" dirty="0" smtClean="0"/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51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/>
          <a:lstStyle/>
          <a:p>
            <a:pPr algn="ctr"/>
            <a:r>
              <a:rPr lang="en-ZA" sz="2800" dirty="0" smtClean="0"/>
              <a:t>3: THE SOUTH AFRICA STAGE: A SNAPSHOT </a:t>
            </a:r>
            <a:endParaRPr lang="en-ZA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9552" y="980728"/>
            <a:ext cx="8229600" cy="5112568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ZA" sz="2000" dirty="0" smtClean="0"/>
              <a:t>The evolution of SA universities continues to be shaped by their apartheid-colonial and recent post-apartheid policy past (cf. only recent policy focus on HDIs), and since 1990s, by historical backlogs and fiscal limitations, and, by the current policy shift to post-school TVE: system even though ranked </a:t>
            </a:r>
            <a:r>
              <a:rPr lang="en-ZA" sz="2000" dirty="0"/>
              <a:t>27-33 on ARWU/QS/Times ranking systems, grouped with the Czech Republic, Hong Kong, New Zealand and </a:t>
            </a:r>
            <a:r>
              <a:rPr lang="en-ZA" sz="2000" dirty="0" smtClean="0"/>
              <a:t>Ireland, exhibits combined and uneven progress, performing below its considerable potential</a:t>
            </a:r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  <a:p>
            <a:pPr>
              <a:buFont typeface="Wingdings" pitchFamily="2" charset="2"/>
              <a:buChar char="ü"/>
            </a:pPr>
            <a:r>
              <a:rPr lang="en-ZA" sz="2000" dirty="0" smtClean="0"/>
              <a:t>Given SA’s G.P.R. of 18%, up 50% since 2000 (SA is now a Stage 2 Efficiency-Driven Economy with 2030 PSE goal of 70% G.P.R. and becoming an Innovation Economy)(Source: NDP, S.A., 2012), against the globally </a:t>
            </a:r>
            <a:r>
              <a:rPr lang="en-ZA" sz="2000" dirty="0"/>
              <a:t>weighted average </a:t>
            </a:r>
            <a:r>
              <a:rPr lang="en-ZA" sz="2000" dirty="0" smtClean="0"/>
              <a:t>of </a:t>
            </a:r>
            <a:r>
              <a:rPr lang="en-ZA" sz="2000" dirty="0"/>
              <a:t>30</a:t>
            </a:r>
            <a:r>
              <a:rPr lang="en-ZA" sz="2000" dirty="0" smtClean="0"/>
              <a:t>% </a:t>
            </a:r>
            <a:r>
              <a:rPr lang="en-ZA" sz="2000" dirty="0"/>
              <a:t>(Source: WEF GCI, 2012</a:t>
            </a:r>
            <a:r>
              <a:rPr lang="en-ZA" sz="2000" dirty="0" smtClean="0"/>
              <a:t>), </a:t>
            </a:r>
            <a:r>
              <a:rPr lang="en-ZA" sz="2000" dirty="0"/>
              <a:t>the </a:t>
            </a:r>
            <a:r>
              <a:rPr lang="en-ZA" sz="2000" dirty="0" smtClean="0"/>
              <a:t>university system is still in the main elite, low-participation -high attrition, and yet offers, in the main, medium-high             quality</a:t>
            </a:r>
          </a:p>
          <a:p>
            <a:pPr>
              <a:buFont typeface="Wingdings" pitchFamily="2" charset="2"/>
              <a:buChar char="ü"/>
            </a:pPr>
            <a:endParaRPr lang="en-ZA" sz="2000" dirty="0"/>
          </a:p>
          <a:p>
            <a:pPr>
              <a:buFont typeface="Wingdings" pitchFamily="2" charset="2"/>
              <a:buChar char="ü"/>
            </a:pPr>
            <a:endParaRPr lang="en-ZA" sz="2000" dirty="0"/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  <a:p>
            <a:pPr>
              <a:buFont typeface="Wingdings" pitchFamily="2" charset="2"/>
              <a:buChar char="ü"/>
            </a:pPr>
            <a:endParaRPr lang="en-ZA" sz="2000" dirty="0"/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51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/>
          <a:lstStyle/>
          <a:p>
            <a:pPr algn="ctr"/>
            <a:r>
              <a:rPr lang="en-ZA" sz="2800" dirty="0" smtClean="0"/>
              <a:t>THE SOUTH AFRICA STAGE: A SNAPSHOT </a:t>
            </a:r>
            <a:endParaRPr lang="en-ZA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9552" y="1124744"/>
            <a:ext cx="8229600" cy="4968552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ZA" sz="2000" dirty="0"/>
              <a:t>Cf. G.P.R.’s of Stage 3 Innovation-Driven Economies of Finland (94% G.P.R.) and South Korea (98% G.P.R.)(Source: CHET, 2011)</a:t>
            </a:r>
          </a:p>
          <a:p>
            <a:pPr>
              <a:buFont typeface="Wingdings" pitchFamily="2" charset="2"/>
              <a:buChar char="ü"/>
            </a:pPr>
            <a:endParaRPr lang="en-ZA" sz="2000" dirty="0"/>
          </a:p>
          <a:p>
            <a:pPr>
              <a:buFont typeface="Wingdings" pitchFamily="2" charset="2"/>
              <a:buChar char="ü"/>
            </a:pPr>
            <a:r>
              <a:rPr lang="en-ZA" sz="2000" dirty="0"/>
              <a:t>Although, for SA, innovation does not necessarily mean High-Tech or KE, but more productive ways of doing things, e.g. agriculture and manufacturing (Source: </a:t>
            </a:r>
            <a:r>
              <a:rPr lang="en-ZA" sz="2000" dirty="0" err="1"/>
              <a:t>Pillay</a:t>
            </a:r>
            <a:r>
              <a:rPr lang="en-ZA" sz="2000" dirty="0"/>
              <a:t>, CSDA Seminar, UJ)</a:t>
            </a:r>
          </a:p>
          <a:p>
            <a:pPr>
              <a:buFont typeface="Wingdings" pitchFamily="2" charset="2"/>
              <a:buChar char="ü"/>
            </a:pPr>
            <a:endParaRPr lang="en-ZA" sz="2000" dirty="0"/>
          </a:p>
          <a:p>
            <a:pPr>
              <a:buFont typeface="Wingdings" pitchFamily="2" charset="2"/>
              <a:buChar char="ü"/>
            </a:pPr>
            <a:r>
              <a:rPr lang="en-ZA" sz="2000" dirty="0" smtClean="0"/>
              <a:t>Enrolments of 900,000 are heavily </a:t>
            </a:r>
            <a:r>
              <a:rPr lang="en-ZA" sz="2000" dirty="0"/>
              <a:t>UG, with D </a:t>
            </a:r>
            <a:r>
              <a:rPr lang="en-ZA" sz="2000" dirty="0" smtClean="0"/>
              <a:t>enrolments </a:t>
            </a:r>
            <a:r>
              <a:rPr lang="en-ZA" sz="2000" dirty="0"/>
              <a:t>at 1%, </a:t>
            </a:r>
            <a:r>
              <a:rPr lang="en-ZA" sz="2000" dirty="0" smtClean="0"/>
              <a:t>and enrolments in </a:t>
            </a:r>
            <a:r>
              <a:rPr lang="en-ZA" sz="2000" dirty="0"/>
              <a:t>SET </a:t>
            </a:r>
            <a:r>
              <a:rPr lang="en-ZA" sz="2000" dirty="0" smtClean="0"/>
              <a:t>comparatively </a:t>
            </a:r>
            <a:r>
              <a:rPr lang="en-ZA" sz="2000" dirty="0"/>
              <a:t>low: yet there is a direct correlation between </a:t>
            </a:r>
            <a:r>
              <a:rPr lang="en-ZA" sz="2000" dirty="0" smtClean="0"/>
              <a:t>Ds/million of population, SET </a:t>
            </a:r>
            <a:r>
              <a:rPr lang="en-ZA" sz="2000" dirty="0"/>
              <a:t>output and E.D.</a:t>
            </a:r>
            <a:endParaRPr lang="en-ZA" sz="2000" dirty="0" smtClean="0"/>
          </a:p>
          <a:p>
            <a:pPr>
              <a:buFont typeface="Wingdings" pitchFamily="2" charset="2"/>
              <a:buChar char="ü"/>
            </a:pPr>
            <a:endParaRPr lang="en-ZA" sz="2000" dirty="0"/>
          </a:p>
          <a:p>
            <a:pPr>
              <a:buFont typeface="Wingdings" pitchFamily="2" charset="2"/>
              <a:buChar char="ü"/>
            </a:pPr>
            <a:r>
              <a:rPr lang="en-ZA" sz="2000" dirty="0" smtClean="0"/>
              <a:t>The output </a:t>
            </a:r>
            <a:r>
              <a:rPr lang="en-ZA" sz="2000" dirty="0"/>
              <a:t>of M/Ds is far too slow to meet labour market/academic labour </a:t>
            </a:r>
            <a:r>
              <a:rPr lang="en-ZA" sz="2000" dirty="0" smtClean="0"/>
              <a:t>demand: 2030 target D output of 5,000 per year</a:t>
            </a:r>
            <a:endParaRPr lang="en-ZA" sz="2000" dirty="0"/>
          </a:p>
          <a:p>
            <a:pPr>
              <a:buFont typeface="Wingdings" pitchFamily="2" charset="2"/>
              <a:buChar char="ü"/>
            </a:pPr>
            <a:endParaRPr lang="en-ZA" sz="2000" dirty="0"/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  <a:p>
            <a:pPr>
              <a:buFont typeface="Wingdings" pitchFamily="2" charset="2"/>
              <a:buChar char="ü"/>
            </a:pPr>
            <a:endParaRPr lang="en-ZA" sz="2000" dirty="0"/>
          </a:p>
          <a:p>
            <a:pPr>
              <a:buFont typeface="Wingdings" pitchFamily="2" charset="2"/>
              <a:buChar char="ü"/>
            </a:pPr>
            <a:endParaRPr lang="en-ZA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38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J_powerpoint_presentation_amend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UJ_powerpoint_presentation_amended</Template>
  <TotalTime>1632</TotalTime>
  <Words>2719</Words>
  <Application>Microsoft Office PowerPoint</Application>
  <PresentationFormat>On-screen Show (4:3)</PresentationFormat>
  <Paragraphs>244</Paragraphs>
  <Slides>24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UJ_powerpoint_presentation_amended</vt:lpstr>
      <vt:lpstr>Custom Design</vt:lpstr>
      <vt:lpstr>South Africa-Germany Rector’s Forum Leipzig, Germany 15 April 2013  Ihron Rensburg, Vice-Chancellor, University of Johannesburg, South Africa </vt:lpstr>
      <vt:lpstr>PowerPoint Presentation</vt:lpstr>
      <vt:lpstr>PowerPoint Presentation</vt:lpstr>
      <vt:lpstr>PowerPoint Presentation</vt:lpstr>
      <vt:lpstr>PowerPoint Presentation</vt:lpstr>
      <vt:lpstr>2: THE FAST CHANGING GLOBAL STAGE </vt:lpstr>
      <vt:lpstr>THE FAST CHANGING GLOBAL STAGE </vt:lpstr>
      <vt:lpstr>3: THE SOUTH AFRICA STAGE: A SNAPSHOT </vt:lpstr>
      <vt:lpstr>THE SOUTH AFRICA STAGE: A SNAPSHOT </vt:lpstr>
      <vt:lpstr>THE SOUTH AFRICA STAGE: A SNAPSHOT </vt:lpstr>
      <vt:lpstr>THE SOUTH AFRICA STAGE: A SNAPSHOT </vt:lpstr>
      <vt:lpstr>THE SOUTH AFRICA STAGE: A SNAPSHOT </vt:lpstr>
      <vt:lpstr>4: INTERNATIONALISATION: THE SA SNAPSHOT</vt:lpstr>
      <vt:lpstr>5: A UJ THUMBPRINT </vt:lpstr>
      <vt:lpstr>A UJ THUMBPRINT </vt:lpstr>
      <vt:lpstr>6: INTERNATIONALISATION: THE CASE OF UJ</vt:lpstr>
      <vt:lpstr>INTERNATIONALISATION: THE CASE OF UJ</vt:lpstr>
      <vt:lpstr>7. INTERNATIONALISATION: THE UJ-GERMANY CONNECTION</vt:lpstr>
      <vt:lpstr>INTERNATIONALISATION: THE UJ-GERMANY CONNECTION</vt:lpstr>
      <vt:lpstr>INTERNATIONALISATION: THE UJ-GERMANY CONNECTION</vt:lpstr>
      <vt:lpstr>INTERNATIONALISATION: THE UJ-GERMANY CONNECTION</vt:lpstr>
      <vt:lpstr> 8: THE PROMISE AND CHALLENGE OF INTERNATIONALISATION</vt:lpstr>
      <vt:lpstr>9: SEVEN ESSENTIAL CONDITIONS FOR BETTER  INTERNATIONALISATION </vt:lpstr>
      <vt:lpstr>SEVEN ESSENTIAL CONDITIONS FOR BETTER INTERNATIONALISATION</vt:lpstr>
    </vt:vector>
  </TitlesOfParts>
  <Company>University of Johannesburg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UA ANNUAL CONFERENCE, GHANT UNIIVERSITY, GHANT, BELGIUM  11-12 APRIL 2013  Prof Ihron Rensburg, Vice-Chancellor, University of Johannesburg, South Africa</dc:title>
  <dc:creator>Msweli, Deovolente</dc:creator>
  <cp:lastModifiedBy>Rensburg, Ihron</cp:lastModifiedBy>
  <cp:revision>161</cp:revision>
  <cp:lastPrinted>2013-04-04T06:07:57Z</cp:lastPrinted>
  <dcterms:created xsi:type="dcterms:W3CDTF">2013-03-28T06:58:24Z</dcterms:created>
  <dcterms:modified xsi:type="dcterms:W3CDTF">2013-04-15T05:25:51Z</dcterms:modified>
</cp:coreProperties>
</file>