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19" r:id="rId2"/>
  </p:sldMasterIdLst>
  <p:notesMasterIdLst>
    <p:notesMasterId r:id="rId27"/>
  </p:notesMasterIdLst>
  <p:handoutMasterIdLst>
    <p:handoutMasterId r:id="rId28"/>
  </p:handoutMasterIdLst>
  <p:sldIdLst>
    <p:sldId id="257" r:id="rId3"/>
    <p:sldId id="292" r:id="rId4"/>
    <p:sldId id="301" r:id="rId5"/>
    <p:sldId id="293" r:id="rId6"/>
    <p:sldId id="281" r:id="rId7"/>
    <p:sldId id="286" r:id="rId8"/>
    <p:sldId id="304" r:id="rId9"/>
    <p:sldId id="303" r:id="rId10"/>
    <p:sldId id="310" r:id="rId11"/>
    <p:sldId id="309" r:id="rId12"/>
    <p:sldId id="307" r:id="rId13"/>
    <p:sldId id="308" r:id="rId14"/>
    <p:sldId id="276" r:id="rId15"/>
    <p:sldId id="300" r:id="rId16"/>
    <p:sldId id="317" r:id="rId17"/>
    <p:sldId id="315" r:id="rId18"/>
    <p:sldId id="306" r:id="rId19"/>
    <p:sldId id="311" r:id="rId20"/>
    <p:sldId id="314" r:id="rId21"/>
    <p:sldId id="312" r:id="rId22"/>
    <p:sldId id="316" r:id="rId23"/>
    <p:sldId id="260" r:id="rId24"/>
    <p:sldId id="287" r:id="rId25"/>
    <p:sldId id="302" r:id="rId26"/>
  </p:sldIdLst>
  <p:sldSz cx="9144000" cy="6858000" type="screen4x3"/>
  <p:notesSz cx="6797675" cy="99282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900"/>
    <a:srgbClr val="CA4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2" d="100"/>
          <a:sy n="72" d="100"/>
        </p:scale>
        <p:origin x="-13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8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B150E5C2-0DF6-4351-9BDD-BBB00F9FC7E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8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03C7A2F0-D7F4-4B08-9170-66D9BB298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29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8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BB415767-4A95-485D-8A34-6512B63619CD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28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1DDB97E0-3FE4-4B37-8E26-2CAA894C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44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2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8BC70E-091A-46A9-827D-4FA0B79A5F13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21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13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14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15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16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17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18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19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64475-3EB9-49D5-8A4D-1580394EAF7B}" type="slidenum">
              <a:rPr lang="en-GB">
                <a:latin typeface="Calibri" pitchFamily="34" charset="0"/>
                <a:ea typeface="MS PGothic" pitchFamily="34" charset="-128"/>
              </a:rPr>
              <a:pPr eaLnBrk="1" hangingPunct="1"/>
              <a:t>20</a:t>
            </a:fld>
            <a:endParaRPr lang="en-GB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75469">
            <a:off x="373311" y="4888811"/>
            <a:ext cx="6349791" cy="384175"/>
          </a:xfrm>
        </p:spPr>
        <p:txBody>
          <a:bodyPr/>
          <a:lstStyle>
            <a:lvl1pPr algn="l"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E65E-BB23-4D85-A8DA-FFB6A4C78B03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90A8-E3E6-4C52-9967-BACBAF2B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600D-A899-4905-9972-ED5BE3E5877F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1516-3F3C-4DC9-85D1-F43CCA19F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3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D7D6-34F8-4611-98E2-26EE33D290BB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88FD7-BF50-4C5A-AECD-06D4E6477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8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9A5C2-A619-41CC-BB04-1585B05B4D76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453E-733B-40B0-830B-9D1E3E2A6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14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53E9-F70B-4980-8B90-E3543FA585EF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7D35-358E-4134-A1CF-C5AD7290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2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03802-01A9-4820-BADC-8B481C2CD358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D4AC8-FEAD-45B9-BC32-595FECF1F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75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E68D-6E65-4689-A387-1EFD3D8A2F9D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E53E-C5EA-4B37-93BF-106D50F96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67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72D3-FE8E-4222-8440-6384BACC6A30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DC536-8E28-44A9-A10D-06AEC6C7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7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541A-F252-4156-81D8-CDF4B69DC468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C596-A08E-436C-A4DA-B614B5303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8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3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17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91200" y="1189038"/>
            <a:ext cx="33528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189038"/>
            <a:ext cx="50292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7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189038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8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5477-0223-4A39-9F4B-1ED44C107A66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AB8E8-67D2-4E8B-8F5B-64A6FCA99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6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38D6-909C-465E-84E2-54E26DE55C72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417C-5C15-4635-B90A-3504EAF90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2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825"/>
            <a:ext cx="8229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8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92B7E645-C1B0-4490-A291-C9DAF2DA2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rgbClr val="D95900"/>
          </a:solidFill>
          <a:latin typeface="Arial"/>
          <a:ea typeface="MS PGothic" pitchFamily="34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D95900"/>
        </a:buClr>
        <a:buFont typeface="Arial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6D562E49-1BA5-4D65-96FF-7B34DF3DE91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83D90DC6-99A4-49B7-8056-A8EB40BC4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97980" y="4077072"/>
            <a:ext cx="6350000" cy="2153455"/>
          </a:xfrm>
        </p:spPr>
        <p:txBody>
          <a:bodyPr/>
          <a:lstStyle/>
          <a:p>
            <a:pPr lvl="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South Africa-Germany Rector’s Forum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Leipzig, Germany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15 April 2013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Ihron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Rensburg, Vice-Chancellor, University of Johannesburg, South Africa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b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32519" y="620689"/>
            <a:ext cx="7772400" cy="2671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defTabSz="914400" eaLnBrk="1" hangingPunct="1">
              <a:defRPr/>
            </a:pPr>
            <a:r>
              <a:rPr lang="en-ZA" sz="4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University Reform in South-Africa: Opportunities and </a:t>
            </a:r>
            <a:r>
              <a:rPr lang="en-ZA" sz="4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Challenges</a:t>
            </a:r>
          </a:p>
          <a:p>
            <a:pPr lvl="0" defTabSz="914400" eaLnBrk="1" hangingPunct="1">
              <a:defRPr/>
            </a:pPr>
            <a:endParaRPr lang="en-ZA" sz="28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THE SOUTH AFRICA STAGE: A SNAPSHOT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836712"/>
            <a:ext cx="8229600" cy="525658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Consider the shadow/persistent effect </a:t>
            </a:r>
            <a:r>
              <a:rPr lang="en-ZA" sz="2000" dirty="0"/>
              <a:t>of apartheid </a:t>
            </a:r>
            <a:r>
              <a:rPr lang="en-ZA" sz="2000" dirty="0" smtClean="0"/>
              <a:t>planning: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Current </a:t>
            </a:r>
            <a:r>
              <a:rPr lang="en-ZA" sz="2000" dirty="0"/>
              <a:t>G.P.R.: BA – </a:t>
            </a:r>
            <a:r>
              <a:rPr lang="en-ZA" sz="2000" dirty="0" smtClean="0"/>
              <a:t>14% (even though up 40% since 2001); </a:t>
            </a:r>
            <a:r>
              <a:rPr lang="en-ZA" sz="2000" dirty="0"/>
              <a:t>BC – </a:t>
            </a:r>
            <a:r>
              <a:rPr lang="en-ZA" sz="2000" dirty="0" smtClean="0"/>
              <a:t>15% </a:t>
            </a:r>
            <a:r>
              <a:rPr lang="en-ZA" sz="2000" dirty="0"/>
              <a:t>(doubled); BI – </a:t>
            </a:r>
            <a:r>
              <a:rPr lang="en-ZA" sz="2000" dirty="0" smtClean="0"/>
              <a:t>46% (up 16%); </a:t>
            </a:r>
            <a:r>
              <a:rPr lang="en-ZA" sz="2000" dirty="0"/>
              <a:t>W – </a:t>
            </a:r>
            <a:r>
              <a:rPr lang="en-ZA" sz="2000" dirty="0" smtClean="0"/>
              <a:t>59% (up 20%)</a:t>
            </a:r>
            <a:endParaRPr lang="en-ZA" sz="2000" dirty="0"/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/>
              <a:t>% Black academic staff: 38</a:t>
            </a:r>
            <a:r>
              <a:rPr lang="en-ZA" sz="2000" dirty="0" smtClean="0"/>
              <a:t>% (2030 target: at least 50%)</a:t>
            </a:r>
            <a:endParaRPr lang="en-ZA" sz="2000" dirty="0"/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Aging, mainly White, professoriate</a:t>
            </a:r>
            <a:r>
              <a:rPr lang="en-ZA" sz="2000" dirty="0"/>
              <a:t>: up to </a:t>
            </a:r>
            <a:r>
              <a:rPr lang="en-ZA" sz="2000" dirty="0" smtClean="0"/>
              <a:t>33% nearing retirement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% Academics with D degree: 37% (2030 target: 75%)(Sources: DHET, S.A., 2012; NDP, S.A., 2012)</a:t>
            </a:r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Critical </a:t>
            </a:r>
            <a:r>
              <a:rPr lang="en-ZA" sz="2000" dirty="0"/>
              <a:t>issues are massive backlogs in creaking and decaying infrastructure, especially IT and SET, number of academics and academic pay, student aid and accommodation, and, leadership, governance, accountability and institutional autonomy</a:t>
            </a:r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Yet</a:t>
            </a:r>
            <a:r>
              <a:rPr lang="en-ZA" sz="2000" dirty="0"/>
              <a:t>, the number of degree holders in L.M. grew from 463K in 1995 to 1,1M in 2011, with Black graduates tripling to 600, </a:t>
            </a:r>
            <a:r>
              <a:rPr lang="en-ZA" sz="2000" dirty="0" smtClean="0"/>
              <a:t>000           </a:t>
            </a:r>
            <a:r>
              <a:rPr lang="en-ZA" sz="2000" dirty="0"/>
              <a:t>(Source: CDE Insight, 2013) 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THE SOUTH AFRICA STAGE: A SNAPSHOT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Even so, graduate unemployment is just under 5% (Black – 6.7%, White – 2%) equal to full employment, with most of employment growth in the private sector (</a:t>
            </a:r>
            <a:r>
              <a:rPr lang="en-ZA" sz="2000" dirty="0"/>
              <a:t>Source: CDE Insight, 2013), </a:t>
            </a:r>
            <a:r>
              <a:rPr lang="en-ZA" sz="2000" dirty="0" smtClean="0"/>
              <a:t>against Total Unemployment of 24,4%, and Youth Unemployment of 48.2% for 15-24 </a:t>
            </a:r>
            <a:r>
              <a:rPr lang="en-ZA" sz="2000" dirty="0" err="1" smtClean="0"/>
              <a:t>yrs</a:t>
            </a:r>
            <a:r>
              <a:rPr lang="en-ZA" sz="2000" dirty="0" smtClean="0"/>
              <a:t> (Global average – 50%)(Source: Indexmundi.com) 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/>
              <a:t>Since end of apartheid, SA global research output </a:t>
            </a:r>
            <a:r>
              <a:rPr lang="en-ZA" sz="2000" dirty="0" smtClean="0"/>
              <a:t>doubled, and global collaboration </a:t>
            </a:r>
            <a:r>
              <a:rPr lang="en-ZA" sz="2000" dirty="0"/>
              <a:t>tripled </a:t>
            </a:r>
            <a:r>
              <a:rPr lang="en-ZA" sz="2000" dirty="0" smtClean="0"/>
              <a:t>(USA - 14.7%, UK - 10.4%, Germany - 5.1%, </a:t>
            </a:r>
            <a:r>
              <a:rPr lang="en-ZA" sz="2000" dirty="0"/>
              <a:t>Australia </a:t>
            </a:r>
            <a:r>
              <a:rPr lang="en-ZA" sz="2000" dirty="0" smtClean="0"/>
              <a:t>- 4%, </a:t>
            </a:r>
            <a:r>
              <a:rPr lang="en-ZA" sz="2000" dirty="0"/>
              <a:t>Canada </a:t>
            </a:r>
            <a:r>
              <a:rPr lang="en-ZA" sz="2000" dirty="0" smtClean="0"/>
              <a:t>- 3.5%, and </a:t>
            </a:r>
            <a:r>
              <a:rPr lang="en-ZA" sz="2000" dirty="0"/>
              <a:t>France </a:t>
            </a:r>
            <a:r>
              <a:rPr lang="en-ZA" sz="2000" dirty="0" smtClean="0"/>
              <a:t>- 3</a:t>
            </a:r>
            <a:r>
              <a:rPr lang="en-ZA" sz="2000" dirty="0"/>
              <a:t>%) (Source: Science Watch, Thomson Reuters, 2010) 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/>
              <a:t>Whilst SA is among the world’s top </a:t>
            </a:r>
            <a:r>
              <a:rPr lang="en-ZA" sz="2000" dirty="0" smtClean="0"/>
              <a:t>5 </a:t>
            </a:r>
            <a:r>
              <a:rPr lang="en-ZA" sz="2000" dirty="0"/>
              <a:t>in Plant and Animal Sciences, and prolific in Geo-Sc., Soc. Sc., and Chemistry, it exceeds world averages in </a:t>
            </a:r>
            <a:r>
              <a:rPr lang="en-ZA" sz="2000" dirty="0" err="1"/>
              <a:t>Env</a:t>
            </a:r>
            <a:r>
              <a:rPr lang="en-ZA" sz="2000" dirty="0"/>
              <a:t>/Ecology, Space Sc., Immunology and </a:t>
            </a:r>
            <a:r>
              <a:rPr lang="en-ZA" sz="2000" dirty="0" err="1"/>
              <a:t>Clin</a:t>
            </a:r>
            <a:r>
              <a:rPr lang="en-ZA" sz="2000" dirty="0"/>
              <a:t>. Med.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THE SOUTH AFRICA STAGE: A SNAPSHOT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Between 2001-12, SA authored papers published on Science Direct were downloaded more than 20M times, with the USA leading (16.9%), followed by China (9.7%), UK (8.6%), Australia (3.9%), Japan (3.1%), France (3.1%), and Germany in position 11 (2.3%) </a:t>
            </a:r>
            <a:r>
              <a:rPr lang="en-ZA" sz="2000" dirty="0"/>
              <a:t>(Source: Elsevier </a:t>
            </a:r>
            <a:r>
              <a:rPr lang="en-ZA" sz="2000" dirty="0" err="1"/>
              <a:t>ScienceDirect</a:t>
            </a:r>
            <a:r>
              <a:rPr lang="en-ZA" sz="2000" dirty="0"/>
              <a:t> Usage Team, 2013) </a:t>
            </a: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SA </a:t>
            </a:r>
            <a:r>
              <a:rPr lang="en-ZA" sz="2000" dirty="0"/>
              <a:t>produces 37% of Africa’s research output (equivalent to Harvard’s total </a:t>
            </a:r>
            <a:r>
              <a:rPr lang="en-ZA" sz="2000" dirty="0" smtClean="0"/>
              <a:t>output), </a:t>
            </a:r>
            <a:r>
              <a:rPr lang="en-ZA" sz="2000" dirty="0"/>
              <a:t>being the most prolific Africa nation across 21 of 25 main knowledge fields, and second in the rest, followed by Egypt (27%) and Nigeria (12</a:t>
            </a:r>
            <a:r>
              <a:rPr lang="en-ZA" sz="2000" dirty="0" smtClean="0"/>
              <a:t>%) (</a:t>
            </a:r>
            <a:r>
              <a:rPr lang="en-ZA" sz="2000" dirty="0"/>
              <a:t>Source: Global Research Report Africa, Thomson Reuters, 2010</a:t>
            </a:r>
            <a:r>
              <a:rPr lang="en-ZA" sz="2000" dirty="0" smtClean="0"/>
              <a:t>), </a:t>
            </a:r>
            <a:r>
              <a:rPr lang="en-ZA" sz="2000" dirty="0"/>
              <a:t>reflecting post-colonial policy past, until early </a:t>
            </a:r>
            <a:r>
              <a:rPr lang="en-ZA" sz="2000" dirty="0" smtClean="0"/>
              <a:t>2000s’, </a:t>
            </a:r>
            <a:r>
              <a:rPr lang="en-ZA" sz="2000" dirty="0"/>
              <a:t>focus on P.E</a:t>
            </a: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Yet</a:t>
            </a:r>
            <a:r>
              <a:rPr lang="en-ZA" sz="2000" dirty="0"/>
              <a:t>, there is uneven attention to the opportunities that internationalisation could bring to SA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8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SA state’s HE internationalisation ambitions only now coherent: focus is on staff </a:t>
            </a:r>
            <a:r>
              <a:rPr lang="en-ZA" sz="2000" dirty="0"/>
              <a:t>and student exchanges, joint degrees, research collaboration, </a:t>
            </a:r>
            <a:r>
              <a:rPr lang="en-ZA" sz="2000" dirty="0" smtClean="0"/>
              <a:t>DOOL and harmonisation </a:t>
            </a:r>
            <a:r>
              <a:rPr lang="en-ZA" sz="2000" dirty="0"/>
              <a:t>of qualification </a:t>
            </a:r>
            <a:r>
              <a:rPr lang="en-ZA" sz="2000" dirty="0" smtClean="0"/>
              <a:t>systems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In 2010, 66,113 (11% R.B.) foreign students were studying in South African universities: shows low </a:t>
            </a:r>
            <a:r>
              <a:rPr lang="en-US" sz="2000" dirty="0" err="1" smtClean="0"/>
              <a:t>internationalisation</a:t>
            </a:r>
            <a:r>
              <a:rPr lang="en-US" sz="2000" dirty="0" smtClean="0"/>
              <a:t>, </a:t>
            </a:r>
            <a:r>
              <a:rPr lang="en-ZA" sz="2000" dirty="0"/>
              <a:t>but </a:t>
            </a:r>
            <a:r>
              <a:rPr lang="en-ZA" sz="2000" dirty="0" smtClean="0"/>
              <a:t>is </a:t>
            </a:r>
            <a:r>
              <a:rPr lang="en-ZA" sz="2000" dirty="0"/>
              <a:t>growing </a:t>
            </a:r>
            <a:r>
              <a:rPr lang="en-ZA" sz="2000" dirty="0" smtClean="0"/>
              <a:t>requiring policy activism, </a:t>
            </a:r>
            <a:r>
              <a:rPr lang="en-ZA" sz="2000" dirty="0"/>
              <a:t>multi-country political will and </a:t>
            </a:r>
            <a:r>
              <a:rPr lang="en-ZA" sz="2000" dirty="0" smtClean="0"/>
              <a:t>investment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vast majority of international students (46,191 or 70%) were from countries belonging to SADC, most of the remainder (11,130, a further 17%) were from other African countries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 mere 3,653 came from Europe, 1,813 from Asia and                1,737 from North America, totaling 13%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en-US" sz="2800" dirty="0" smtClean="0"/>
              <a:t>4: INTERNATIONALISATION: THE SA SNAPSHOT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19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One of SA’s post-apartheid merged universities, merging TWR (88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since founding), RAU (44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year) and Vista-S/E.R. (30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year)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Vision: </a:t>
            </a:r>
            <a:r>
              <a:rPr lang="en-US" sz="2000" b="1" i="1" dirty="0" smtClean="0"/>
              <a:t>An international university of choice, anchored in Africa, dynamically shaping the future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Given legacy cultures, it strives to nurture a post-apartheid inclusive, cosmopolitan and liberal minded scholarship and university  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Large comprehensive, combining technological (30%), professional (50%) and traditional academic (20%), focused on widening participation and success,  especially from Black, and rural poor, blue collar working class and lower middle class </a:t>
            </a:r>
            <a:r>
              <a:rPr lang="en-US" sz="1600" dirty="0" smtClean="0"/>
              <a:t>(</a:t>
            </a:r>
            <a:r>
              <a:rPr lang="en-ZA" sz="1600" dirty="0" smtClean="0"/>
              <a:t>1st </a:t>
            </a:r>
            <a:r>
              <a:rPr lang="en-ZA" sz="1600" dirty="0"/>
              <a:t>year Class of 2013: 17% and increasing from poorest/bottom two quintile schools, 45% from lower-middle and middle income schools, 38% from wealthiest </a:t>
            </a:r>
            <a:r>
              <a:rPr lang="en-ZA" sz="1600" dirty="0" smtClean="0"/>
              <a:t>schools) </a:t>
            </a:r>
            <a:endParaRPr lang="en-ZA" sz="1600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5: A UJ THUMBPRINT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19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Graduate output now consistently over 11,000, PG – 2,164 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Given </a:t>
            </a:r>
            <a:r>
              <a:rPr lang="en-US" sz="2000" dirty="0"/>
              <a:t>size (48,000 students, 7,000 </a:t>
            </a:r>
            <a:r>
              <a:rPr lang="en-US" sz="2000" dirty="0" smtClean="0"/>
              <a:t>PG, 2,500 international from 87 countries) and comprehensiveness, it strives to become a substantial contributor to knowledge production, the KE and innovation, and a leading science and technology university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Consider UJ research output up 140% in last five years, and still rising, with </a:t>
            </a:r>
            <a:r>
              <a:rPr lang="en-ZA" sz="2000" dirty="0" smtClean="0"/>
              <a:t>66</a:t>
            </a:r>
            <a:r>
              <a:rPr lang="en-ZA" sz="2000" dirty="0"/>
              <a:t>% </a:t>
            </a:r>
            <a:r>
              <a:rPr lang="en-ZA" sz="2000" dirty="0" smtClean="0"/>
              <a:t>now in </a:t>
            </a:r>
            <a:r>
              <a:rPr lang="en-ZA" sz="2000" dirty="0"/>
              <a:t>international accredited publications,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80% of research output from faculties of Science, Humanities, Management Sciences and Engineering, with main global competencies in </a:t>
            </a:r>
            <a:r>
              <a:rPr lang="en-US" sz="2000" dirty="0" err="1" smtClean="0"/>
              <a:t>Soc</a:t>
            </a:r>
            <a:r>
              <a:rPr lang="en-US" sz="2000" dirty="0" smtClean="0"/>
              <a:t> Sc., Earth Sc., Biology, </a:t>
            </a:r>
            <a:r>
              <a:rPr lang="en-US" sz="2000" dirty="0" err="1" smtClean="0"/>
              <a:t>Maths</a:t>
            </a:r>
            <a:r>
              <a:rPr lang="en-US" sz="2000" dirty="0" smtClean="0"/>
              <a:t>-Physics, Health </a:t>
            </a:r>
            <a:r>
              <a:rPr lang="en-US" sz="2000" dirty="0" err="1" smtClean="0"/>
              <a:t>Sc</a:t>
            </a:r>
            <a:r>
              <a:rPr lang="en-US" sz="2000" dirty="0" smtClean="0"/>
              <a:t>-Med Spec., Comp Sc. and Chemistry                                 (Source: Elsevier, 2013)</a:t>
            </a:r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A UJ THUMBPRINT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03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/>
              <a:t>Plan is broadly similar to emerging South Africa higher education strategy, with focus on North, South and East, with major focal points to: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 marL="800100" lvl="3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Double, by 2020, international students, from current 2,500</a:t>
            </a:r>
          </a:p>
          <a:p>
            <a:pPr marL="342900" lvl="2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800100" lvl="3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Substantially increase student in- and out-bound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800100" lvl="3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Substantially increase in-bound </a:t>
            </a:r>
            <a:r>
              <a:rPr lang="en-US" sz="2000" dirty="0" smtClean="0"/>
              <a:t>academic staff D </a:t>
            </a:r>
            <a:r>
              <a:rPr lang="en-US" sz="2000" dirty="0" err="1"/>
              <a:t>programmes</a:t>
            </a:r>
            <a:r>
              <a:rPr lang="en-US" sz="2000" dirty="0"/>
              <a:t> 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800100" lvl="3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Grow PG enrolment, mainly M/D degrees, from 7,000 to 9,000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6: INTERNATIONALISATION: THE CASE OF UJ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37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1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Double in-bound post-doctoral fellowships from current 45 of 110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Substantially increase in- and out-bound visiting professorships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Substantially increase joint M/D degrees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Substantially enhance research collaboration/publication in strong areas with similar research profile universities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US" sz="2000" dirty="0"/>
              <a:t>Link up, and deepen presence, and impact in key global forums, e.g. </a:t>
            </a:r>
            <a:r>
              <a:rPr lang="en-US" sz="2000" dirty="0" err="1"/>
              <a:t>Universitas</a:t>
            </a:r>
            <a:r>
              <a:rPr lang="en-US" sz="2000" dirty="0"/>
              <a:t> 21 (2013) and BRICS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INTERNATIONALISATION: THE CASE OF UJ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534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52736"/>
            <a:ext cx="8229600" cy="4824536"/>
          </a:xfrm>
        </p:spPr>
        <p:txBody>
          <a:bodyPr/>
          <a:lstStyle/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Constitutes 25% of UJ Europe footprint, including </a:t>
            </a:r>
            <a:r>
              <a:rPr lang="en-ZA" sz="2000" dirty="0" err="1" smtClean="0"/>
              <a:t>Augsberg</a:t>
            </a:r>
            <a:r>
              <a:rPr lang="en-ZA" sz="2000" dirty="0" smtClean="0"/>
              <a:t>, Erfurt, </a:t>
            </a:r>
            <a:r>
              <a:rPr lang="en-ZA" sz="2000" dirty="0" err="1" smtClean="0"/>
              <a:t>Geoforschungszentrum</a:t>
            </a:r>
            <a:r>
              <a:rPr lang="en-ZA" sz="2000" dirty="0" smtClean="0"/>
              <a:t>, </a:t>
            </a:r>
            <a:r>
              <a:rPr lang="en-ZA" sz="2000" dirty="0" err="1" smtClean="0"/>
              <a:t>Hochschule</a:t>
            </a:r>
            <a:r>
              <a:rPr lang="en-ZA" sz="2000" dirty="0" smtClean="0"/>
              <a:t> </a:t>
            </a:r>
            <a:r>
              <a:rPr lang="en-ZA" sz="2000" dirty="0" err="1" smtClean="0"/>
              <a:t>Ravensburg</a:t>
            </a:r>
            <a:r>
              <a:rPr lang="en-ZA" sz="2000" dirty="0" smtClean="0"/>
              <a:t>, </a:t>
            </a:r>
            <a:r>
              <a:rPr lang="en-ZA" sz="2000" dirty="0" err="1" smtClean="0"/>
              <a:t>Liebniz</a:t>
            </a:r>
            <a:r>
              <a:rPr lang="en-ZA" sz="2000" dirty="0" smtClean="0"/>
              <a:t>, Jacobs, </a:t>
            </a:r>
            <a:r>
              <a:rPr lang="en-ZA" sz="2000" dirty="0" err="1" smtClean="0"/>
              <a:t>Eberhard</a:t>
            </a:r>
            <a:r>
              <a:rPr lang="en-ZA" sz="2000" dirty="0" smtClean="0"/>
              <a:t> </a:t>
            </a:r>
            <a:r>
              <a:rPr lang="en-ZA" sz="2000" dirty="0" err="1" smtClean="0"/>
              <a:t>Karis</a:t>
            </a:r>
            <a:r>
              <a:rPr lang="en-ZA" sz="2000" dirty="0" smtClean="0"/>
              <a:t>, Saarland, Aachen, Bonn, Heidelberg, Rosa </a:t>
            </a:r>
            <a:r>
              <a:rPr lang="en-ZA" sz="2000" dirty="0" err="1" smtClean="0"/>
              <a:t>Luxemberg</a:t>
            </a:r>
            <a:r>
              <a:rPr lang="en-ZA" sz="2000" dirty="0" smtClean="0"/>
              <a:t> F, Regensburg, Siegen, Wurzburg, and 6 U’s below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b="1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 smtClean="0"/>
              <a:t>University </a:t>
            </a:r>
            <a:r>
              <a:rPr lang="en-ZA" sz="2000" b="1" dirty="0"/>
              <a:t>of Stuttgart, Renewable </a:t>
            </a:r>
            <a:r>
              <a:rPr lang="en-ZA" sz="2000" b="1" dirty="0" smtClean="0"/>
              <a:t>Energy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Joint research and related technology development through the </a:t>
            </a:r>
            <a:r>
              <a:rPr lang="en-ZA" sz="2000" dirty="0" err="1" smtClean="0"/>
              <a:t>EnerKey</a:t>
            </a:r>
            <a:r>
              <a:rPr lang="en-ZA" sz="2000" dirty="0" smtClean="0"/>
              <a:t> Gauteng Megacities Sustainable project, under </a:t>
            </a:r>
            <a:r>
              <a:rPr lang="en-ZA" sz="2000" dirty="0"/>
              <a:t>the </a:t>
            </a:r>
            <a:r>
              <a:rPr lang="en-ZA" sz="2000" dirty="0" smtClean="0"/>
              <a:t>SA umbrella </a:t>
            </a:r>
            <a:r>
              <a:rPr lang="en-ZA" sz="2000" dirty="0"/>
              <a:t>of the </a:t>
            </a:r>
            <a:r>
              <a:rPr lang="en-ZA" sz="2000" dirty="0" smtClean="0"/>
              <a:t>Sustainable </a:t>
            </a:r>
            <a:r>
              <a:rPr lang="en-ZA" sz="2000" dirty="0"/>
              <a:t>Energy Technology and Research (</a:t>
            </a:r>
            <a:r>
              <a:rPr lang="en-ZA" sz="2000" dirty="0" err="1"/>
              <a:t>SeTAR</a:t>
            </a:r>
            <a:r>
              <a:rPr lang="en-ZA" sz="2000" dirty="0"/>
              <a:t>) </a:t>
            </a:r>
            <a:r>
              <a:rPr lang="en-ZA" sz="2000" dirty="0" smtClean="0"/>
              <a:t>Centre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UJ’s German partner, Prof </a:t>
            </a:r>
            <a:r>
              <a:rPr lang="en-ZA" sz="2000" dirty="0" err="1"/>
              <a:t>Ludger</a:t>
            </a:r>
            <a:r>
              <a:rPr lang="en-ZA" sz="2000" dirty="0"/>
              <a:t> </a:t>
            </a:r>
            <a:r>
              <a:rPr lang="en-ZA" sz="2000" dirty="0" err="1" smtClean="0"/>
              <a:t>Eltrop</a:t>
            </a:r>
            <a:r>
              <a:rPr lang="en-ZA" sz="2000" dirty="0"/>
              <a:t>, Head of the Department SEE (System Analysis and Renewable Energies) at the Institute of Energy Economics and the Rational Use of Energy (IER</a:t>
            </a:r>
            <a:r>
              <a:rPr lang="en-ZA" sz="2000" dirty="0" smtClean="0"/>
              <a:t>) attached </a:t>
            </a:r>
            <a:r>
              <a:rPr lang="en-ZA" sz="2000" dirty="0"/>
              <a:t>to the University of </a:t>
            </a:r>
            <a:r>
              <a:rPr lang="en-ZA" sz="2000" dirty="0" smtClean="0"/>
              <a:t>Stuttgart, and     Visiting </a:t>
            </a:r>
            <a:r>
              <a:rPr lang="en-ZA" sz="2000" dirty="0"/>
              <a:t>Professor </a:t>
            </a:r>
            <a:r>
              <a:rPr lang="en-ZA" sz="2000" dirty="0" smtClean="0"/>
              <a:t>at UJ since 2005 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7.	INTERNATIONALISATION: THE UJ-GERMANY CONNECTION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58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24744"/>
            <a:ext cx="8229600" cy="4384002"/>
          </a:xfrm>
        </p:spPr>
        <p:txBody>
          <a:bodyPr/>
          <a:lstStyle/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/>
              <a:t>Focus is on Sustainable Megacities for the Future, with initial results the completion of a successful pilot phase, and award of a grant for a second phase for Euro 3.8 million, </a:t>
            </a:r>
            <a:r>
              <a:rPr lang="en-ZA" sz="2000" dirty="0" smtClean="0"/>
              <a:t>2008-2013 </a:t>
            </a: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Includes, academic and local government officials exchange visits to Stuttgart, student fieldwork exchanges in SA, and co-supervision of UJ </a:t>
            </a:r>
            <a:r>
              <a:rPr lang="en-ZA" sz="2000" dirty="0"/>
              <a:t>students, </a:t>
            </a:r>
            <a:r>
              <a:rPr lang="en-ZA" sz="2000" dirty="0" smtClean="0"/>
              <a:t>some funded through DAAD</a:t>
            </a: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Also, includes joint development and offering of several </a:t>
            </a:r>
            <a:r>
              <a:rPr lang="en-ZA" sz="2000" dirty="0"/>
              <a:t>courses on energy modelling in SA, that also form part of the core curriculum of the Energy Honours programme at UJ </a:t>
            </a:r>
            <a:endParaRPr lang="en-ZA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/>
              <a:t>Bi-annual engagements and workshops: now results, models, data products, publications and student theses are coming </a:t>
            </a:r>
            <a:r>
              <a:rPr lang="en-ZA" sz="2000" dirty="0" smtClean="0"/>
              <a:t>through</a:t>
            </a: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/>
              <a:t>A further result is UJ is now a leading South African institution in academic and applied energy research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INTERNATIONALISATION: THE UJ-GERMANY CONNECTION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39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5947" y="476672"/>
            <a:ext cx="8208268" cy="49685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R="0" lvl="0" algn="ctr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2800" b="1" kern="0" dirty="0" smtClean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ZA" sz="2800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PRESENTATION OVERVIEW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b="1" kern="0" dirty="0" smtClean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Context: Key Assumptions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Fast Changing Global Stage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South Africa Stage: A Snapshot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Internationalisation: The South Africa Snapshot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A UJ Thumbprint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Internationalisation: The Case of UJ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Internationalisation: The UJ-Germany Connection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Internationalisation: Promise and Challenge </a:t>
            </a:r>
          </a:p>
          <a:p>
            <a:pPr marL="457200" marR="0" lvl="0" indent="-4572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ZA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Seven essential conditions for better internationalisation</a:t>
            </a:r>
          </a:p>
        </p:txBody>
      </p:sp>
    </p:spTree>
    <p:extLst>
      <p:ext uri="{BB962C8B-B14F-4D97-AF65-F5344CB8AC3E}">
        <p14:creationId xmlns:p14="http://schemas.microsoft.com/office/powerpoint/2010/main" val="685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24743"/>
            <a:ext cx="8229600" cy="4384003"/>
          </a:xfrm>
        </p:spPr>
        <p:txBody>
          <a:bodyPr/>
          <a:lstStyle/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 err="1" smtClean="0"/>
              <a:t>Technische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Universität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Bergakademie</a:t>
            </a:r>
            <a:r>
              <a:rPr lang="en-ZA" sz="2000" b="1" dirty="0" smtClean="0"/>
              <a:t> Freiburg: </a:t>
            </a:r>
            <a:r>
              <a:rPr lang="en-ZA" sz="2000" b="1" dirty="0" err="1" smtClean="0"/>
              <a:t>Paleo-proterozoic</a:t>
            </a:r>
            <a:r>
              <a:rPr lang="en-ZA" sz="2000" b="1" dirty="0" smtClean="0"/>
              <a:t> Mineralisation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Collaboration with the PPM research centre through Prof Jens </a:t>
            </a:r>
            <a:r>
              <a:rPr lang="en-ZA" sz="2000" dirty="0" err="1" smtClean="0"/>
              <a:t>Gutzmer</a:t>
            </a:r>
            <a:r>
              <a:rPr lang="en-ZA" sz="2000" dirty="0" smtClean="0"/>
              <a:t>, Visiting Professor at UJ, founding director of the Helmholtz Institute Freiberg for Resource Technology, and Professor of Economic Geology and Petrology at TU 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Joint supervision of PG students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PG student exchange, e.g. several students from Prof </a:t>
            </a:r>
            <a:r>
              <a:rPr lang="en-ZA" sz="2000" dirty="0" err="1" smtClean="0"/>
              <a:t>Gutzmer</a:t>
            </a:r>
            <a:r>
              <a:rPr lang="en-ZA" sz="2000" dirty="0" smtClean="0"/>
              <a:t> joined recent UJ field trips, and longer stays at UJ Geology, with UJ staff on semester long research visits at Freiberg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INTERNATIONALISATION: THE UJ-GERMANY CONNECTION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55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30460"/>
            <a:ext cx="82296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24744"/>
            <a:ext cx="8229600" cy="4896543"/>
          </a:xfrm>
        </p:spPr>
        <p:txBody>
          <a:bodyPr/>
          <a:lstStyle/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 smtClean="0"/>
              <a:t>University </a:t>
            </a:r>
            <a:r>
              <a:rPr lang="en-ZA" sz="2000" b="1" dirty="0"/>
              <a:t>of Freiberg, Foundry </a:t>
            </a:r>
            <a:r>
              <a:rPr lang="en-ZA" sz="2000" b="1" dirty="0" smtClean="0"/>
              <a:t>Technology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M </a:t>
            </a:r>
            <a:r>
              <a:rPr lang="en-ZA" sz="2000" dirty="0"/>
              <a:t>student exchange and tech </a:t>
            </a:r>
            <a:r>
              <a:rPr lang="en-ZA" sz="2000" dirty="0" smtClean="0"/>
              <a:t>transfer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/>
              <a:t>University of Duisburg-Essen, Power Line </a:t>
            </a:r>
            <a:r>
              <a:rPr lang="en-ZA" sz="2000" b="1" dirty="0" smtClean="0"/>
              <a:t>Technology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Joint </a:t>
            </a:r>
            <a:r>
              <a:rPr lang="en-ZA" sz="2000" dirty="0"/>
              <a:t>research and Ph.D. exchange over past 20 </a:t>
            </a:r>
            <a:r>
              <a:rPr lang="en-ZA" sz="2000" dirty="0" smtClean="0"/>
              <a:t>years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 smtClean="0"/>
              <a:t>University of Duisburg-Essen, Educational Psychology</a:t>
            </a:r>
            <a:endParaRPr lang="en-ZA" sz="2000" dirty="0" smtClean="0"/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Longitudinal research on early mathematical cognition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b="1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b="1" dirty="0" smtClean="0"/>
              <a:t>Max </a:t>
            </a:r>
            <a:r>
              <a:rPr lang="en-ZA" sz="2000" b="1" dirty="0"/>
              <a:t>Planck Institute </a:t>
            </a:r>
            <a:r>
              <a:rPr lang="en-ZA" sz="2000" b="1" dirty="0" smtClean="0"/>
              <a:t>(MPI, Dresden), Chemical </a:t>
            </a:r>
            <a:r>
              <a:rPr lang="en-ZA" sz="2000" b="1" dirty="0"/>
              <a:t>Physics of Solids (Dresden</a:t>
            </a:r>
            <a:r>
              <a:rPr lang="en-ZA" sz="2000" b="1" dirty="0" smtClean="0"/>
              <a:t>)</a:t>
            </a:r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r>
              <a:rPr lang="en-ZA" sz="2000" dirty="0" smtClean="0"/>
              <a:t>Prof </a:t>
            </a:r>
            <a:r>
              <a:rPr lang="en-ZA" sz="2000" dirty="0"/>
              <a:t>Dr Frank </a:t>
            </a:r>
            <a:r>
              <a:rPr lang="en-ZA" sz="2000" dirty="0" err="1" smtClean="0"/>
              <a:t>Steglich</a:t>
            </a:r>
            <a:r>
              <a:rPr lang="en-ZA" sz="2000" dirty="0" smtClean="0"/>
              <a:t> (MPI) and Prof </a:t>
            </a:r>
            <a:r>
              <a:rPr lang="en-ZA" sz="2000" dirty="0"/>
              <a:t>Andre </a:t>
            </a:r>
            <a:r>
              <a:rPr lang="en-ZA" sz="2000" dirty="0" err="1"/>
              <a:t>Strydom</a:t>
            </a:r>
            <a:r>
              <a:rPr lang="en-ZA" sz="2000" dirty="0"/>
              <a:t>, </a:t>
            </a:r>
            <a:r>
              <a:rPr lang="en-ZA" sz="2000" dirty="0" smtClean="0"/>
              <a:t>UJ Department </a:t>
            </a:r>
            <a:r>
              <a:rPr lang="en-ZA" sz="2000" dirty="0"/>
              <a:t>of Physics, </a:t>
            </a:r>
            <a:r>
              <a:rPr lang="en-ZA" sz="2000" dirty="0" smtClean="0"/>
              <a:t>a </a:t>
            </a:r>
            <a:r>
              <a:rPr lang="en-ZA" sz="2000" dirty="0"/>
              <a:t>long standing </a:t>
            </a:r>
            <a:r>
              <a:rPr lang="en-ZA" sz="2000" dirty="0" smtClean="0"/>
              <a:t>joint research collaboration</a:t>
            </a:r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742950" lvl="2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 smtClean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ZA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 marL="342900" lvl="1" indent="-342900">
              <a:buClr>
                <a:srgbClr val="D95900"/>
              </a:buCl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GB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0120"/>
          </a:xfrm>
        </p:spPr>
        <p:txBody>
          <a:bodyPr/>
          <a:lstStyle/>
          <a:p>
            <a:pPr algn="ctr"/>
            <a:r>
              <a:rPr lang="en-US" sz="2800" dirty="0" smtClean="0"/>
              <a:t>INTERNATIONALISATION: THE UJ-GERMANY CONNECTION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26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Arial" charset="0"/>
                <a:cs typeface="Arial" charset="0"/>
              </a:rPr>
              <a:t> 8: THE PROMISE AND CHALLENGE OF INTERNATIONALISATION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mtClean="0">
              <a:solidFill>
                <a:srgbClr val="D95900"/>
              </a:solidFill>
              <a:ea typeface="MS PGothic" pitchFamily="34" charset="-128"/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type="body" sz="quarter" idx="10"/>
          </p:nvPr>
        </p:nvSpPr>
        <p:spPr bwMode="auto">
          <a:xfrm>
            <a:off x="457200" y="1189038"/>
            <a:ext cx="8229600" cy="468823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Evolving internationalisation is framed by geopolitical-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geoeconomic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factors as seen in the persistent power asymmetries between the North, South and East, and this influences scholarly work, with undesirable and hegemonic consequences, and a mismatch between goodwill/good intentions and practice, requiring attention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Cooperation is often characterised by terms set by partners in the North: often theory-building, conceptual frameworks and research methodologies  are constructed  from/through research undertaken in developed countries, and transferred to the South/East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There are concerns that HE has become an “industry” where commercial and other interests overshadow HE’s fundamental academic mission and values (Source: IAU, 2012)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ZA" sz="2000" b="1" dirty="0" smtClean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Z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52128"/>
          </a:xfrm>
        </p:spPr>
        <p:txBody>
          <a:bodyPr/>
          <a:lstStyle/>
          <a:p>
            <a:pPr algn="ctr"/>
            <a:r>
              <a:rPr lang="en-ZA" sz="2800" dirty="0" smtClean="0"/>
              <a:t>9: SEVEN ESSENTIAL CONDITIONS FOR BETTER  INTERNATIONALISATION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29600" cy="44644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First, aim </a:t>
            </a:r>
            <a:r>
              <a:rPr lang="en-ZA" sz="2000" dirty="0"/>
              <a:t>to reduce the brain drain: </a:t>
            </a:r>
            <a:r>
              <a:rPr lang="en-ZA" sz="2000" dirty="0" smtClean="0"/>
              <a:t>enable African scholars based </a:t>
            </a:r>
            <a:r>
              <a:rPr lang="en-ZA" sz="2000" dirty="0"/>
              <a:t>in the </a:t>
            </a:r>
            <a:r>
              <a:rPr lang="en-ZA" sz="2000" dirty="0" smtClean="0"/>
              <a:t>Germany to </a:t>
            </a:r>
            <a:r>
              <a:rPr lang="en-ZA" sz="2000" dirty="0"/>
              <a:t>undertake collaborative research, share knowledge and resources, and build mutual capacities with counterparts </a:t>
            </a:r>
            <a:r>
              <a:rPr lang="en-ZA" sz="2000" dirty="0" smtClean="0"/>
              <a:t>in SA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Second, ensure that our efforts aim to achieve genuine global dialogue and mutual learning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Third, </a:t>
            </a:r>
            <a:r>
              <a:rPr lang="en-ZA" sz="2000" dirty="0"/>
              <a:t>ensure that our global partnerships are mutually beneficial and supportive 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Fourth, acknowledge </a:t>
            </a:r>
            <a:r>
              <a:rPr lang="en-ZA" sz="2000" dirty="0"/>
              <a:t>that sustainable solutions to residual and emerging development problems will only be found through a fairer global distribution of resources for research, cf. SKA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/>
            <a:r>
              <a:rPr lang="en-ZA" sz="2800" dirty="0" smtClean="0"/>
              <a:t>SEVEN ESSENTIAL CONDITIONS FOR BETTER INTERNATIONALISATION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40768"/>
            <a:ext cx="8229600" cy="417646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Fifth, </a:t>
            </a:r>
            <a:r>
              <a:rPr lang="en-ZA" sz="2000" dirty="0"/>
              <a:t>define reciprocity in partnerships at the outset, characterised by honesty, openness, and responsiveness even when one partner brings significantly less resources to the partnership, marked by a common commitment to sound academic values, scientific integrity, ethics and social responsibility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Sixth, provide </a:t>
            </a:r>
            <a:r>
              <a:rPr lang="en-ZA" sz="2000" dirty="0"/>
              <a:t>new and expanded opportunities for </a:t>
            </a:r>
            <a:r>
              <a:rPr lang="en-ZA" sz="2000" dirty="0" smtClean="0"/>
              <a:t>global academic </a:t>
            </a:r>
            <a:r>
              <a:rPr lang="en-ZA" sz="2000" dirty="0"/>
              <a:t>collaboration and </a:t>
            </a:r>
            <a:r>
              <a:rPr lang="en-ZA" sz="2000" dirty="0" smtClean="0"/>
              <a:t>research by building ICT infrastructure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Seventh, establish cross-hemispheric</a:t>
            </a:r>
            <a:r>
              <a:rPr lang="en-ZA" sz="2000" dirty="0"/>
              <a:t>, cross-disciplinary global T,L and R centres of excellence </a:t>
            </a:r>
            <a:r>
              <a:rPr lang="en-ZA" sz="2000" dirty="0" smtClean="0"/>
              <a:t>(cf. CERN and SKA, in SA/Africa) in the Grand Challenge areas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5947" y="476672"/>
            <a:ext cx="8208268" cy="561662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ZA" sz="2800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1:THE CONTEXT: KEY ASSUMPTIONS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ZA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ZA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Higher </a:t>
            </a: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education is key to delivering the knowledge requirements for  development</a:t>
            </a:r>
          </a:p>
          <a:p>
            <a:pPr marL="342900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Strong association between higher education participation rates and levels of development, cf. Asia</a:t>
            </a: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Higher levels of education are essential to the design and production of new technologies for a country’s innovative capacity and for the development of society, cf. Number of PhDs/Million as closely correlated to FDI flows </a:t>
            </a: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ability of developing countries to absorb, use and modify existing technology will drive more rapid transition to higher levels of development and standards of living</a:t>
            </a: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085850"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Higher education can enable nations to jump stages of economic development </a:t>
            </a:r>
            <a:endParaRPr lang="en-ZA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5947" y="476672"/>
            <a:ext cx="8208268" cy="49685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2800" b="1" kern="0" dirty="0" smtClean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ZA" sz="2800" b="1" kern="0" dirty="0" smtClean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CONTEXT: KEY ASSUMPTIONS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ZA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Universities play three main functions in modern society</a:t>
            </a:r>
          </a:p>
          <a:p>
            <a:pPr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 educate and train highly skilled professionals and other high level human resources for the wide range of employment needs of the public and private sectors of the economy</a:t>
            </a:r>
          </a:p>
          <a:p>
            <a:pPr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 produce new knowledge and find new applications for existing knowledge, including fundamental research, innovation and application, local and global, and knowledge that equips people for a society in constant social change</a:t>
            </a:r>
          </a:p>
          <a:p>
            <a:pPr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endParaRPr lang="en-US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indent="-342900" defTabSz="914400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Font typeface="Wingdings" pitchFamily="2" charset="2"/>
              <a:buChar char="ü"/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 provide opportunities for social mobility, and can strengthen equity, social justice, democracy, and nurture globally and culturally astute and mobile citizens </a:t>
            </a:r>
            <a:endParaRPr lang="en-ZA" sz="2000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5947" y="476672"/>
            <a:ext cx="8208268" cy="511256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ZA" sz="2800" b="1" kern="0" dirty="0">
                <a:solidFill>
                  <a:srgbClr val="D95900"/>
                </a:solidFill>
                <a:latin typeface="Arial" pitchFamily="34" charset="0"/>
                <a:cs typeface="Arial" pitchFamily="34" charset="0"/>
              </a:rPr>
              <a:t>THE CONTEXT: KEY ASSUMPTIONS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1400" kern="0" dirty="0" smtClean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1400" kern="0" dirty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1400" kern="0" dirty="0" smtClean="0">
              <a:solidFill>
                <a:srgbClr val="D9590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en-ZA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Universities are key drivers of globalisation: training, research/knowledge production, and social, cultural and economic development </a:t>
            </a:r>
          </a:p>
          <a:p>
            <a:pPr marL="342900" marR="0" lvl="0" indent="-34290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endParaRPr lang="en-ZA" sz="20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en-ZA" sz="20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the other hand, social, cultural and economic globalisation and internationalisation are significant drivers of change in higher education </a:t>
            </a:r>
          </a:p>
          <a:p>
            <a:pPr marL="342900" marR="0" lvl="0" indent="-34290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en-ZA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ZA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Thus</a:t>
            </a:r>
            <a:r>
              <a:rPr kumimoji="0" lang="en-ZA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ZA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rationale for internationalisation: greater</a:t>
            </a:r>
            <a:r>
              <a:rPr kumimoji="0" lang="en-ZA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connectivity in </a:t>
            </a:r>
            <a:r>
              <a:rPr kumimoji="0" lang="en-ZA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both cultural</a:t>
            </a:r>
            <a:r>
              <a:rPr kumimoji="0" lang="en-ZA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ZA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social</a:t>
            </a:r>
            <a:r>
              <a:rPr kumimoji="0" lang="en-ZA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ZA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terms, increased economic development and competitiveness, shared knowledge building, and</a:t>
            </a:r>
            <a:r>
              <a:rPr kumimoji="0" lang="en-ZA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 inclusive, caring, prosperous and more cosmopolitan world</a:t>
            </a:r>
            <a:endParaRPr kumimoji="0" lang="en-ZA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95900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en-ZA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2: THE FAST CHANGING GLOBAL STAGE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Largest university systems forecast by 2020: China (37M); India (28M); USA (20M) and Brazil (9M) (Source: British Council, 2013)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50 countries will account for 90% of university enrolment, including Brazil, Indonesia, China, India, Turkey, and South Africa: significant new players include Nigeria, Bangladesh, the Philippines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Yet, this represents a significant slow-down from the average 5% growth of 1990-2010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/>
              <a:t>Mainly due to unfavourable demographic changes </a:t>
            </a:r>
            <a:r>
              <a:rPr lang="en-ZA" sz="2000" dirty="0" smtClean="0"/>
              <a:t>from declining </a:t>
            </a:r>
            <a:r>
              <a:rPr lang="en-ZA" sz="2000" dirty="0"/>
              <a:t>birth rates over last 20-30 years in the North and parts of Asia: cf. UK </a:t>
            </a:r>
            <a:r>
              <a:rPr lang="en-ZA" sz="2000" dirty="0" smtClean="0"/>
              <a:t>– critical importance of </a:t>
            </a:r>
            <a:r>
              <a:rPr lang="en-ZA" sz="2000" dirty="0"/>
              <a:t>international </a:t>
            </a:r>
            <a:r>
              <a:rPr lang="en-ZA" sz="2000" dirty="0" smtClean="0"/>
              <a:t>students, </a:t>
            </a:r>
            <a:r>
              <a:rPr lang="en-ZA" sz="2000" dirty="0"/>
              <a:t>and South Korea </a:t>
            </a:r>
            <a:r>
              <a:rPr lang="en-ZA" sz="2000" dirty="0" smtClean="0"/>
              <a:t>- mergers/closures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THE FAST CHANGING GLOBAL STAGE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Challenge for North is to fill emptying university places, probably from South and East, but also through global collaborations such as global campuses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On the other hand, by 2020, China, USA, India and Indonesia will account for more than 50% of 18-22 year olds: the challenge is how to provide, at significant scale, affordable high quality HE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Yet, growth in enrolment follows trade growth, and is influenced by GDP/Capita in relation to H.E. Cost </a:t>
            </a:r>
            <a:r>
              <a:rPr lang="en-ZA" sz="2000" dirty="0"/>
              <a:t>(Source: </a:t>
            </a:r>
            <a:r>
              <a:rPr lang="en-ZA" sz="2000" dirty="0" err="1"/>
              <a:t>Pillay</a:t>
            </a:r>
            <a:r>
              <a:rPr lang="en-ZA" sz="2000" dirty="0"/>
              <a:t>, CSDA Seminar, UJ, 2012</a:t>
            </a:r>
            <a:r>
              <a:rPr lang="en-ZA" sz="2000" dirty="0" smtClean="0"/>
              <a:t>): consider SA ratios of $1,000:$8,000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A new HE model for all universities? Sustainable growth opportunities for ODL/MOOCs? Consequences?</a:t>
            </a:r>
          </a:p>
          <a:p>
            <a:pPr marL="0" indent="0"/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3: THE SOUTH AFRICA STAGE: A SNAPSHOT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29600" cy="51125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 smtClean="0"/>
              <a:t>The evolution of SA universities continues to be shaped by their apartheid-colonial and recent post-apartheid policy past (cf. only recent policy focus on HDIs), and since 1990s, by historical backlogs and fiscal limitations, and, by the current policy shift to post-school TVE: system even though ranked </a:t>
            </a:r>
            <a:r>
              <a:rPr lang="en-ZA" sz="2000" dirty="0"/>
              <a:t>27-33 on ARWU/QS/Times ranking systems, grouped with the Czech Republic, Hong Kong, New Zealand and </a:t>
            </a:r>
            <a:r>
              <a:rPr lang="en-ZA" sz="2000" dirty="0" smtClean="0"/>
              <a:t>Ireland, exhibits combined and uneven progress, performing below its considerable potential</a:t>
            </a:r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Given SA’s G.P.R. of 18%, up 50% since 2000 (SA is now a Stage 2 Efficiency-Driven Economy with 2030 PSE goal of 70% G.P.R. and becoming an Innovation Economy)(Source: NDP, S.A., 2012), against the globally </a:t>
            </a:r>
            <a:r>
              <a:rPr lang="en-ZA" sz="2000" dirty="0"/>
              <a:t>weighted average </a:t>
            </a:r>
            <a:r>
              <a:rPr lang="en-ZA" sz="2000" dirty="0" smtClean="0"/>
              <a:t>of </a:t>
            </a:r>
            <a:r>
              <a:rPr lang="en-ZA" sz="2000" dirty="0"/>
              <a:t>30</a:t>
            </a:r>
            <a:r>
              <a:rPr lang="en-ZA" sz="2000" dirty="0" smtClean="0"/>
              <a:t>% </a:t>
            </a:r>
            <a:r>
              <a:rPr lang="en-ZA" sz="2000" dirty="0"/>
              <a:t>(Source: WEF GCI, 2012</a:t>
            </a:r>
            <a:r>
              <a:rPr lang="en-ZA" sz="2000" dirty="0" smtClean="0"/>
              <a:t>), </a:t>
            </a:r>
            <a:r>
              <a:rPr lang="en-ZA" sz="2000" dirty="0"/>
              <a:t>the </a:t>
            </a:r>
            <a:r>
              <a:rPr lang="en-ZA" sz="2000" dirty="0" smtClean="0"/>
              <a:t>university system is still in the main elite, low-participation -high attrition, and yet offers, in the main, medium-high             quality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ctr"/>
            <a:r>
              <a:rPr lang="en-ZA" sz="2800" dirty="0" smtClean="0"/>
              <a:t>THE SOUTH AFRICA STAGE: A SNAPSHOT 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124744"/>
            <a:ext cx="8229600" cy="49685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ZA" sz="2000" dirty="0"/>
              <a:t>Cf. G.P.R.’s of Stage 3 Innovation-Driven Economies of Finland (94% G.P.R.) and South Korea (98% G.P.R.)(Source: CHET, 2011)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/>
              <a:t>Although, for SA, innovation does not necessarily mean High-Tech or KE, but more productive ways of doing things, e.g. agriculture and manufacturing (Source: </a:t>
            </a:r>
            <a:r>
              <a:rPr lang="en-ZA" sz="2000" dirty="0" err="1"/>
              <a:t>Pillay</a:t>
            </a:r>
            <a:r>
              <a:rPr lang="en-ZA" sz="2000" dirty="0"/>
              <a:t>, CSDA Seminar, UJ)</a:t>
            </a:r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Enrolments of 900,000 are heavily </a:t>
            </a:r>
            <a:r>
              <a:rPr lang="en-ZA" sz="2000" dirty="0"/>
              <a:t>UG, with D </a:t>
            </a:r>
            <a:r>
              <a:rPr lang="en-ZA" sz="2000" dirty="0" smtClean="0"/>
              <a:t>enrolments </a:t>
            </a:r>
            <a:r>
              <a:rPr lang="en-ZA" sz="2000" dirty="0"/>
              <a:t>at 1%, </a:t>
            </a:r>
            <a:r>
              <a:rPr lang="en-ZA" sz="2000" dirty="0" smtClean="0"/>
              <a:t>and enrolments in </a:t>
            </a:r>
            <a:r>
              <a:rPr lang="en-ZA" sz="2000" dirty="0"/>
              <a:t>SET </a:t>
            </a:r>
            <a:r>
              <a:rPr lang="en-ZA" sz="2000" dirty="0" smtClean="0"/>
              <a:t>comparatively </a:t>
            </a:r>
            <a:r>
              <a:rPr lang="en-ZA" sz="2000" dirty="0"/>
              <a:t>low: yet there is a direct correlation between </a:t>
            </a:r>
            <a:r>
              <a:rPr lang="en-ZA" sz="2000" dirty="0" smtClean="0"/>
              <a:t>Ds/million of population, SET </a:t>
            </a:r>
            <a:r>
              <a:rPr lang="en-ZA" sz="2000" dirty="0"/>
              <a:t>output and E.D.</a:t>
            </a: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r>
              <a:rPr lang="en-ZA" sz="2000" dirty="0" smtClean="0"/>
              <a:t>The output </a:t>
            </a:r>
            <a:r>
              <a:rPr lang="en-ZA" sz="2000" dirty="0"/>
              <a:t>of M/Ds is far too slow to meet labour market/academic labour </a:t>
            </a:r>
            <a:r>
              <a:rPr lang="en-ZA" sz="2000" dirty="0" smtClean="0"/>
              <a:t>demand: 2030 target D output of 5,000 per year</a:t>
            </a: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  <a:p>
            <a:pPr>
              <a:buFont typeface="Wingdings" pitchFamily="2" charset="2"/>
              <a:buChar char="ü"/>
            </a:pPr>
            <a:endParaRPr lang="en-ZA" sz="2000" dirty="0"/>
          </a:p>
          <a:p>
            <a:pPr>
              <a:buFont typeface="Wingdings" pitchFamily="2" charset="2"/>
              <a:buChar char="ü"/>
            </a:pPr>
            <a:endParaRPr lang="en-Z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_powerpoint_presentation_ame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UJ_powerpoint_presentation_amended</Template>
  <TotalTime>1632</TotalTime>
  <Words>2719</Words>
  <Application>Microsoft Office PowerPoint</Application>
  <PresentationFormat>On-screen Show (4:3)</PresentationFormat>
  <Paragraphs>244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UJ_powerpoint_presentation_amended</vt:lpstr>
      <vt:lpstr>Custom Design</vt:lpstr>
      <vt:lpstr>South Africa-Germany Rector’s Forum Leipzig, Germany 15 April 2013  Ihron Rensburg, Vice-Chancellor, University of Johannesburg, South Africa </vt:lpstr>
      <vt:lpstr>PowerPoint Presentation</vt:lpstr>
      <vt:lpstr>PowerPoint Presentation</vt:lpstr>
      <vt:lpstr>PowerPoint Presentation</vt:lpstr>
      <vt:lpstr>PowerPoint Presentation</vt:lpstr>
      <vt:lpstr>2: THE FAST CHANGING GLOBAL STAGE </vt:lpstr>
      <vt:lpstr>THE FAST CHANGING GLOBAL STAGE </vt:lpstr>
      <vt:lpstr>3: THE SOUTH AFRICA STAGE: A SNAPSHOT </vt:lpstr>
      <vt:lpstr>THE SOUTH AFRICA STAGE: A SNAPSHOT </vt:lpstr>
      <vt:lpstr>THE SOUTH AFRICA STAGE: A SNAPSHOT </vt:lpstr>
      <vt:lpstr>THE SOUTH AFRICA STAGE: A SNAPSHOT </vt:lpstr>
      <vt:lpstr>THE SOUTH AFRICA STAGE: A SNAPSHOT </vt:lpstr>
      <vt:lpstr>4: INTERNATIONALISATION: THE SA SNAPSHOT</vt:lpstr>
      <vt:lpstr>5: A UJ THUMBPRINT </vt:lpstr>
      <vt:lpstr>A UJ THUMBPRINT </vt:lpstr>
      <vt:lpstr>6: INTERNATIONALISATION: THE CASE OF UJ</vt:lpstr>
      <vt:lpstr>INTERNATIONALISATION: THE CASE OF UJ</vt:lpstr>
      <vt:lpstr>7. INTERNATIONALISATION: THE UJ-GERMANY CONNECTION</vt:lpstr>
      <vt:lpstr>INTERNATIONALISATION: THE UJ-GERMANY CONNECTION</vt:lpstr>
      <vt:lpstr>INTERNATIONALISATION: THE UJ-GERMANY CONNECTION</vt:lpstr>
      <vt:lpstr>INTERNATIONALISATION: THE UJ-GERMANY CONNECTION</vt:lpstr>
      <vt:lpstr> 8: THE PROMISE AND CHALLENGE OF INTERNATIONALISATION</vt:lpstr>
      <vt:lpstr>9: SEVEN ESSENTIAL CONDITIONS FOR BETTER  INTERNATIONALISATION </vt:lpstr>
      <vt:lpstr>SEVEN ESSENTIAL CONDITIONS FOR BETTER INTERNATIONALISATION</vt:lpstr>
    </vt:vector>
  </TitlesOfParts>
  <Company>University of Johannesburg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 ANNUAL CONFERENCE, GHANT UNIIVERSITY, GHANT, BELGIUM  11-12 APRIL 2013  Prof Ihron Rensburg, Vice-Chancellor, University of Johannesburg, South Africa</dc:title>
  <dc:creator>Msweli, Deovolente</dc:creator>
  <cp:lastModifiedBy>Rensburg, Ihron</cp:lastModifiedBy>
  <cp:revision>161</cp:revision>
  <cp:lastPrinted>2013-04-04T06:07:57Z</cp:lastPrinted>
  <dcterms:created xsi:type="dcterms:W3CDTF">2013-03-28T06:58:24Z</dcterms:created>
  <dcterms:modified xsi:type="dcterms:W3CDTF">2013-04-15T05:25:51Z</dcterms:modified>
</cp:coreProperties>
</file>