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76" r:id="rId5"/>
    <p:sldId id="275" r:id="rId6"/>
    <p:sldId id="258" r:id="rId7"/>
    <p:sldId id="264" r:id="rId8"/>
    <p:sldId id="268" r:id="rId9"/>
    <p:sldId id="273" r:id="rId10"/>
    <p:sldId id="267" r:id="rId11"/>
    <p:sldId id="262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01F"/>
    <a:srgbClr val="7A980E"/>
    <a:srgbClr val="DDDDDD"/>
    <a:srgbClr val="C0C0C0"/>
    <a:srgbClr val="8DAE1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214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D7ADA5-BD76-4DED-AA85-3B86E065A7B4}" type="datetimeFigureOut">
              <a:rPr lang="de-DE"/>
              <a:pPr>
                <a:defRPr/>
              </a:pPr>
              <a:t>14.04.2013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E6CECC-35A2-4DF4-90AC-AB44C74C06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418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E7F9EE-66EE-4EA5-B783-F929F0D8F46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Bochum Programme intakes nur alle zwei Jahre</a:t>
            </a:r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0DF083-F09D-4A17-8AD4-005202364D4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924E5B-5D72-4CD2-ADDB-E773389306C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21B5B-3DF1-4984-A1BA-44DFB8E42A9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506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D77D1A4-F467-46A9-8999-977D14A63238}" type="slidenum">
              <a:rPr lang="de-DE" sz="1200"/>
              <a:pPr algn="r"/>
              <a:t>4</a:t>
            </a:fld>
            <a:endParaRPr 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506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D77D1A4-F467-46A9-8999-977D14A63238}" type="slidenum">
              <a:rPr lang="de-DE" sz="1200"/>
              <a:pPr algn="r"/>
              <a:t>5</a:t>
            </a:fld>
            <a:endParaRPr 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2281D-0454-49EE-BFF6-9E0C5F0528BA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35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150D2-240D-4A9A-97B5-E5E2688716E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337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BE4534-D29B-4617-B0D2-05EB6349DB0C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120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2CDB19A-AC4E-45CF-B837-5129DC0DC41D}" type="slidenum">
              <a:rPr lang="de-DE" sz="1200"/>
              <a:pPr algn="r"/>
              <a:t>9</a:t>
            </a:fld>
            <a:endParaRPr 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C751-8290-4307-A8F3-151BE2255F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3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9D30-20A6-4784-8CBD-4B7A2ADD14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33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D78B-0B76-4179-88B7-1BA5A0D32A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30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rgbClr val="3F444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tangle 10"/>
          <p:cNvSpPr/>
          <p:nvPr userDrawn="1"/>
        </p:nvSpPr>
        <p:spPr>
          <a:xfrm>
            <a:off x="0" y="6215063"/>
            <a:ext cx="9001125" cy="642937"/>
          </a:xfrm>
          <a:prstGeom prst="rect">
            <a:avLst/>
          </a:prstGeom>
          <a:solidFill>
            <a:srgbClr val="3F444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Rectangle 16"/>
          <p:cNvSpPr txBox="1">
            <a:spLocks/>
          </p:cNvSpPr>
          <p:nvPr userDrawn="1"/>
        </p:nvSpPr>
        <p:spPr>
          <a:xfrm>
            <a:off x="8623300" y="2971800"/>
            <a:ext cx="4445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B8279A4D-29EB-4693-A0E9-A8B9E94FECEF}" type="slidenum">
              <a:rPr lang="de-DE" sz="1600" b="1">
                <a:solidFill>
                  <a:schemeClr val="bg1"/>
                </a:solidFill>
                <a:latin typeface="RubFlama" pitchFamily="2" charset="0"/>
              </a:rPr>
              <a:pPr algn="ctr"/>
              <a:t>‹Nr.›</a:t>
            </a:fld>
            <a:endParaRPr lang="de-DE" sz="1600" b="1">
              <a:solidFill>
                <a:schemeClr val="bg1"/>
              </a:solidFill>
              <a:latin typeface="RubFlama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"/>
          <a:stretch>
            <a:fillRect/>
          </a:stretch>
        </p:blipFill>
        <p:spPr bwMode="auto">
          <a:xfrm>
            <a:off x="5029200" y="6367463"/>
            <a:ext cx="40973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13"/>
          <p:cNvSpPr txBox="1">
            <a:spLocks/>
          </p:cNvSpPr>
          <p:nvPr userDrawn="1"/>
        </p:nvSpPr>
        <p:spPr bwMode="auto">
          <a:xfrm>
            <a:off x="249238" y="261938"/>
            <a:ext cx="8077200" cy="404812"/>
          </a:xfrm>
          <a:prstGeom prst="rect">
            <a:avLst/>
          </a:prstGeom>
          <a:solidFill>
            <a:srgbClr val="7AA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de-DE" sz="2000">
              <a:solidFill>
                <a:schemeClr val="bg1"/>
              </a:solidFill>
              <a:latin typeface="RubFlama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73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8A6A-DA71-4EF9-A86A-2F5BFD7BFB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43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8B31-E4A5-4FAA-903E-E1AE77BC12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07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1171-A1AA-4FDF-982D-F4265CC1B5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2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3427-F2D8-48E6-B01C-D8E899AE23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59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00CC-2840-47C0-9FA5-5D9A3C35ED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4838-2D1F-4E71-9DD9-AEFF65CDEA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68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9290-4776-42EF-A832-6F2882F8B5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45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8736A8-B64A-4ECF-AEE1-3BA1685919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8.png"/><Relationship Id="rId7" Type="http://schemas.openxmlformats.org/officeDocument/2006/relationships/hyperlink" Target="http://www.uwc.ac.z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rub.d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neu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2916387"/>
          </a:xfrm>
          <a:prstGeom prst="rect">
            <a:avLst/>
          </a:prstGeom>
        </p:spPr>
      </p:pic>
      <p:sp>
        <p:nvSpPr>
          <p:cNvPr id="4" name="Rectangle 8"/>
          <p:cNvSpPr/>
          <p:nvPr/>
        </p:nvSpPr>
        <p:spPr>
          <a:xfrm>
            <a:off x="0" y="2714625"/>
            <a:ext cx="9144000" cy="1933575"/>
          </a:xfrm>
          <a:prstGeom prst="rect">
            <a:avLst/>
          </a:prstGeom>
          <a:solidFill>
            <a:srgbClr val="7AADCB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tangle 10"/>
          <p:cNvSpPr/>
          <p:nvPr/>
        </p:nvSpPr>
        <p:spPr>
          <a:xfrm>
            <a:off x="0" y="4646613"/>
            <a:ext cx="9144000" cy="17462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tangle 2"/>
          <p:cNvSpPr>
            <a:spLocks noGrp="1"/>
          </p:cNvSpPr>
          <p:nvPr>
            <p:ph type="ctrTitle"/>
          </p:nvPr>
        </p:nvSpPr>
        <p:spPr>
          <a:xfrm>
            <a:off x="179512" y="3356992"/>
            <a:ext cx="8786812" cy="1152525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RubFlama" pitchFamily="2" charset="0"/>
              </a:rPr>
              <a:t>German-South African Rector’s Forum </a:t>
            </a:r>
            <a:br>
              <a:rPr lang="en-GB" sz="1600" b="1" dirty="0" smtClean="0">
                <a:solidFill>
                  <a:schemeClr val="bg1"/>
                </a:solidFill>
                <a:latin typeface="RubFlama" pitchFamily="2" charset="0"/>
              </a:rPr>
            </a:br>
            <a:r>
              <a:rPr lang="en-GB" sz="1600" dirty="0" smtClean="0">
                <a:solidFill>
                  <a:schemeClr val="bg1"/>
                </a:solidFill>
                <a:latin typeface="RubFlama" pitchFamily="2" charset="0"/>
              </a:rPr>
              <a:t>Workshop I: Study Reform in GER and RSA – Opportunities and Challenges</a:t>
            </a:r>
            <a:br>
              <a:rPr lang="en-GB" sz="1600" dirty="0" smtClean="0">
                <a:solidFill>
                  <a:schemeClr val="bg1"/>
                </a:solidFill>
                <a:latin typeface="RubFlama" pitchFamily="2" charset="0"/>
              </a:rPr>
            </a:br>
            <a:r>
              <a:rPr lang="en-GB" sz="1000" b="1" dirty="0" smtClean="0">
                <a:solidFill>
                  <a:schemeClr val="bg1"/>
                </a:solidFill>
                <a:latin typeface="RubFlama" pitchFamily="2" charset="0"/>
              </a:rPr>
              <a:t/>
            </a:r>
            <a:br>
              <a:rPr lang="en-GB" sz="1000" b="1" dirty="0" smtClean="0">
                <a:solidFill>
                  <a:schemeClr val="bg1"/>
                </a:solidFill>
                <a:latin typeface="RubFlama" pitchFamily="2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RubFlama" pitchFamily="2" charset="0"/>
              </a:rPr>
              <a:t>STUDY REFORM AS CATALYST FOR COLLABORATION: RUB and UWC</a:t>
            </a:r>
            <a:r>
              <a:rPr lang="en-GB" sz="1000" b="1" dirty="0" smtClean="0">
                <a:solidFill>
                  <a:schemeClr val="bg1"/>
                </a:solidFill>
                <a:latin typeface="RubFlama" pitchFamily="2" charset="0"/>
              </a:rPr>
              <a:t/>
            </a:r>
            <a:br>
              <a:rPr lang="en-GB" sz="1000" b="1" dirty="0" smtClean="0">
                <a:solidFill>
                  <a:schemeClr val="bg1"/>
                </a:solidFill>
                <a:latin typeface="RubFlama" pitchFamily="2" charset="0"/>
              </a:rPr>
            </a:br>
            <a:r>
              <a:rPr lang="en-GB" sz="1000" b="1" dirty="0">
                <a:solidFill>
                  <a:schemeClr val="bg1"/>
                </a:solidFill>
                <a:latin typeface="RubFlama" pitchFamily="2" charset="0"/>
              </a:rPr>
              <a:t/>
            </a:r>
            <a:br>
              <a:rPr lang="en-GB" sz="1000" b="1" dirty="0">
                <a:solidFill>
                  <a:schemeClr val="bg1"/>
                </a:solidFill>
                <a:latin typeface="RubFlama" pitchFamily="2" charset="0"/>
              </a:rPr>
            </a:br>
            <a:r>
              <a:rPr lang="en-GB" sz="1600" dirty="0">
                <a:solidFill>
                  <a:schemeClr val="bg1"/>
                </a:solidFill>
                <a:latin typeface="RubFlama" pitchFamily="2" charset="0"/>
              </a:rPr>
              <a:t>Wilhelm Löwenstein </a:t>
            </a:r>
            <a:br>
              <a:rPr lang="en-GB" sz="1600" dirty="0">
                <a:solidFill>
                  <a:schemeClr val="bg1"/>
                </a:solidFill>
                <a:latin typeface="RubFlama" pitchFamily="2" charset="0"/>
              </a:rPr>
            </a:br>
            <a:r>
              <a:rPr lang="en-GB" sz="1000" dirty="0" smtClean="0">
                <a:solidFill>
                  <a:schemeClr val="bg1"/>
                </a:solidFill>
                <a:latin typeface="RubFlama" pitchFamily="2" charset="0"/>
              </a:rPr>
              <a:t/>
            </a:r>
            <a:br>
              <a:rPr lang="en-GB" sz="1000" dirty="0" smtClean="0">
                <a:solidFill>
                  <a:schemeClr val="bg1"/>
                </a:solidFill>
                <a:latin typeface="RubFlama" pitchFamily="2" charset="0"/>
              </a:rPr>
            </a:br>
            <a:endParaRPr lang="de-DE" sz="2000" dirty="0" smtClean="0">
              <a:solidFill>
                <a:schemeClr val="bg1"/>
              </a:solidFill>
              <a:latin typeface="RubFlama" pitchFamily="2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"/>
          <a:stretch>
            <a:fillRect/>
          </a:stretch>
        </p:blipFill>
        <p:spPr bwMode="auto">
          <a:xfrm>
            <a:off x="2416175" y="4800600"/>
            <a:ext cx="4097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2063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48350"/>
            <a:ext cx="1143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3321050" y="5803900"/>
            <a:ext cx="2286000" cy="977900"/>
            <a:chOff x="2064" y="3656"/>
            <a:chExt cx="1440" cy="616"/>
          </a:xfrm>
        </p:grpSpPr>
        <p:pic>
          <p:nvPicPr>
            <p:cNvPr id="1434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45"/>
            <a:stretch>
              <a:fillRect/>
            </a:stretch>
          </p:blipFill>
          <p:spPr bwMode="auto">
            <a:xfrm>
              <a:off x="2064" y="3656"/>
              <a:ext cx="960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5" descr="\\Pele\files (d)\Webseite\logo\daa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4" t="32166" r="13744" b="32166"/>
            <a:stretch>
              <a:fillRect/>
            </a:stretch>
          </p:blipFill>
          <p:spPr bwMode="auto">
            <a:xfrm>
              <a:off x="2880" y="3884"/>
              <a:ext cx="62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utoShape 17" descr="data:image/jpeg;base64,/9j/4AAQSkZJRgABAQAAAQABAAD/2wCEAAkGBggGEBQIBwgTFBUWFR4WFxcVFxMXGBgRGR8YIBgYFBoXGygfIxkvHBQTKy8gIycvOCwwFiA9NjEqNScrLyoBCQoKDAwOGQ4PGTUkHiQqNTU1MjU1KSopMDU1KzQ1NTU1NS02LzU1LTY1MDUyMDUyNjU1NSw1NCssMzU1LTU1Kf/AABEIAHUBrAMBIgACEQEDEQH/xAAbAAEAAwEBAQEAAAAAAAAAAAAABQYHBAMBAv/EADkQAAEDBAEDAwIDBAkFAAAAAAEAAgMEBRESIQYTMSJBURQyI0JhM3GBkQcVNFJzobGywRYkNmJy/8QAGQEBAAIDAAAAAAAAAAAAAAAAAAEDAgQF/8QAJBEBAAIBAgQHAAAAAAAAAAAAAAERAgMhEhNBUQQxYXHh8PH/2gAMAwEAAhEDEQA/ANxREQEREBERAREQEREBERAREQEREBERAREQEREBERAREQEREBERAREQEREBERAREQEREBERAREQEREBERAREQEREBERAREQEREBERAREQEREBERAREQFWLV1obnXVdm+h1+mbtvvnfxxrqMefkqzrHqOku9Xerk2y17ISBlxezfZnp4HwVXnlMVTb8NpYakZ8XSPXvHZabT/SWbpbajqH+q9ey8t7fdztgMOdtBj7/g+FzW7+lWaSWmjvFhdTx1X7GUStkDskAZAYMDLhn4yOFUek//ABuv/wAZ3+yFfLQyVtTZmdRSCSAxg0wb6Ax5IwJOPUdhF7j2/caeZltv9t0p8LoROccPlM9ZvbG9vlo8vXMdPcZLHUUoayOEzOmL/wAoGSNNf+V6dEdW1HWMb602zsxB2sbi/YyY8nGgAA49zzn4Wb9f2ytu13qYLfKQ4UhcQPzsaOWfx/4Wj/0c3iivFvhdQsDO20RvYPyvaOf5+f4qzHKZyqWrr6GnhoRnjG8xHfb9WCsqPpI31GudWl2PGcAnGf4Kq1/X7qKzN6tFuDto2SdnuYwHkDG+h8Z/u8/orLeP7PN/hP8A9pWLXehvjelo55LvGYOxGRF2QHa5GB3NvP64VzmN0Jx5RUO522l6qvT7XfYRLDDSNkiidnQyPc4PfjwXAAAH2yflVOjrKm5toenK2qe6jkrquAvLnZmgpz+BG+QH7Tl4I/N2/wB6DSb91BUWuroLfBGwtqZXseXZJDWRucNMEDOQPOeFP5Czjqzpm2UtVaLVRU/ahNTM4tiJYP2RJA1PAOMEDyCflR0XTlVUPvXTPTk4gYPp3xMy4RtLxIZWDXlrXiMA48Zyg1cEHwoHq7qCosDaZ9IxjjLVwwO2ycMlcA4jBHqx4/0Kz653aht9DPabXQG2PFVTxVoYRiKKc4Mscg9JaWsI24I9wCpTrrpCz2WmpqK0UvYbLcKZrjEXNd92A4EHIfhx9XlBpeR8pkLNGWylsNfcrba4RHC62iUxtzqZfxAX4/vEeT7rno3sFL02zYZ7jSB+ggfkj+Y/mEF16Q6gqOoG1L6qNjTFVzQN1yMsicQ0nJPqx5/0Cnsj5WNVsJqbbVQtlcwuvzgHsOHNJqWjZp9nDOQpO89PRMuEPTtFZIJ6eKldLHTzzujYZHvw+XmOQvkHyfGxOeSguV66hqbbcKG0xRsLKkTF5IdsDEIy3Qg4/O7OQfbwu+7dQUNmEb6qT9pMyBuvP4shAaDjxyVknU0HVPTcdrhZrLWRRVgadzJ+GOzqQS0bPDMeQMkKV6l6e6dkt9rfQQMmjdW04EjwHOkZM8d0yE+S782UGr5HyvuVns9it17uxsNypGupqajY6CDBEYc9zmucGjgkAAD4yqzHC+9QUFtqaqUxsu09PHIHuD30rGzADcc8tBaSD490Gz5HymQsgqbBUXmur7VR2eGRtMyKGm7k74TSsLC5skAET/UX59QI/ZAeyl/6gF7ukNJ1MwSOFtb3WBxMT5Q8cuHGwBGRn35QWrqrqCosTqNlNGxwqKtsD9geI3NkJLcEerLB5z78KdEjHEta4ZHkZ8fvWJy1NxZZrYbcO7NHcnshbIfJjFU2JpP7mtH648qXqZKeCywy2yskzV1UTKyoJ1mBkeGzmQ/lI5bj8o8YQatkH3TIWZ3C2UnS9dLa7FAIoZrbNJLE3OncZwx+PAcQSM++P0Ubb7XTWqnsV7pGuFRLLFFJIXOLpIZInlzH5PLcsbgHxjhBebR1Dcrvcqu3sihbT0pawk7mV8r2B4LTnUNGcYwc58qy5B91kUNupOm3X+uslDHHJThohLGAGNroWlwZjwM8/vUl0n0zcqCWC5Ulsp6eF1M5s5jqZJXVGwa5ksgMTcyA7+okn8Q/xDS8j5TI85WG0dq/q6yW+ajYXyVk8ME5kle3amJeWwbgHtxFzWt4H5z7nKl7/YbnZLbde/Qw09PJC10cEMrpWxyjIkLcxsDQ4FvAHlv6lBreR8pkH3Wd01ht9ku8FLRxasqKGU1AJJ7zmlnrmyfU71vy4/3ivvQfT1rrq2Xqa12yKCnaDBS9tob3W5/EncB7EgBv6An3CDREREBERAREQEREBERAREQEREBERAREQEREBRVJ0xbKGea5U9ORLMMSO2edhx7E4HgeApVFFQyjLKLqfNA0nQ9joaWSz09GRDK7Z7d5Dl2Gj7i7YcNb4PsvlZ0LYq+OClqKRxbTAiHEkrSzOvhzXAk+hvJPsp9FHDj2Z87Vu+Kb95Rjem7ayrN7EB75boX7P+z41zr7fC8rH0laOm3yT2ml7Zl+8Bzy04JIw0nAxscYHGVMIpqEczOquafieFlQ10MoyHAtP7jwVEVHR9nqqIdOzUpNMGhoZvIDq0gtGwdt5A91K1dSyjjfUy5wxpccecNBJx/JQ9P1ZT1LXFlJKJGwidsb9GmSI+DG9zu2fbOXDXIzjKlW9r50pauoiyW407i5mQ17HyRPDT5bvG4O1PxnCVXSVlrKVtlmt7Ow3GrBlupHgsLSCHefUDlSYqIS/sCVu+NtcjbX5x5x+q4ZL7C2oNvjgkcWBrpHAAMja/bUuLiM/Y77c4xzjIQc1L0daKQwujheTBI6SMvlme4SPGriS9xLvTxh2cJV9HWetdPLNA7aoMZlc2SVhJhyYy0scC3Gx+3Gc8r1t/UtDdtJbfIJI3dzMgdHqwx4yHAu25zkYB4HOMjPdHcaOUiOOqjJJIADmkkt+4AA+R7/AAgjaPo2yUMElvjoQ6OY5lEhfI6Q/L3SEuP6ZPC56XoCw0jWwx00hDZY5W7zTvxJCSY8F7ycAk+nx+imTc6IEtNZHkEAjdvDncNB58kg4+cL1FRCX9gSt3xtrkba/OPOP1QcgsdAKh917H4r4hC5xLiDECSGludfJPOPdRND/R105bXx1NNQEOifvGTJM7tnDhiMOcQ1nqPoHHA44GJS83ylsrd53AuJADAWhxBc1pLQTyBsMrr+sp8uj77MsGXDYZa05wXD2HB8/CCLPR1mMbqU0p1dUfVOG8nNTsH752z9wBx4/Re166ZtnUBY+4QEujzo9j5I5G58hr43BwBwMjPOF73C701ujbUSuy10rIhrz65Htjb4/wDZwz8JHd6Z75onP17JAe52A0bDYHJ9sFByQdJWmndTzR07tqbftEvkcR3cdzYl3qJ1HLsrxPQ1iMEls+kPaklMxZ3JcNmJ22iO2WernDMAKXfX0kTWyyVTA15AaS5oDifAac859sLktF+pbwHmFwa5kkjHMJbsO29zC4gHhpLCQT7IOS4dE2W5siiqqd57LdGPEszZAw+WmRrw8g++ScroHS9pa2nijow1tM7eENLmhjsFucA88Od5z5XWLpQlgqBWxaOOGu3bqXHgAHOCcrltPUVFd2yPjkDTHJKxzXObsBC90bnkZ4blhwSg8Lx0daL5KK2sgeJNdC+KWaFzo/OrzE9pcPgHOMn5XVT2C30sza+GEiRsIgadnYEIOQ3XOPbzjK+197pqENeHB+z42YYWkgTODWOPP2+effBwusVdOS5onbluNhsMtz42+P4oImLo2zQRw0sdKQyGc1EY3k9M5LyXZ2yeZH8Hjnwv3/0jZz9SHUYLao7TsLnlj34xsGE6tdjGS0DOBnwpSCohqmiWnla9p8OaQ4H9xHC9EEJbOjLNaGyx0lM78ZukjnySyPdHgjXeRxcG4JwAeMr0/wClbV2qai+mOlK5r4Bs/wBDmAtac5yeHH7s+VLog4KWx0FHJPUwweqoIM2S4h5a3UcE4A1GMBcNq6Js1lf36CGRuGua1pmndGxrvIjjc8saP/kDHsp1EEQ3pSztoxYDRB1OG6iNxc4ajxy45zn3yuVnQdjZFPRugke2drWS9yaokc5jNtW7veXADd3AI+4qwogjK7pu23GQVNTAS4QvgBDnj8GTG7eD74HPkLlsnRdp6ec19tE7QxurWuqKl7A34DHyFv8Akp1EBERAREQEREBERAREQEREBERAREQEREBERAREQEREBERBx3iCSqp5oIW5c6J7WjgZcWkAc8eSqNdenrzf6RzXWt0T4rdJSxsc+EulmmbFscseWhg7LQCXDknjABOiogqNL09WtuD6ypMuv1BmY5n0+ha6LTWQkd3jn0jjhpz5A9rzbaqetiqrbQSMeCwSTh8Xakpskvilj32cQC7U6+kvGDjYG0IgzlvTF29DGWss7cNfF90OHOmMRhc3D/Dg1w5xjXnHCkIOlpqWfv09ua0CogcC3tjETI9XkYOcDJGPfPursiDN7t0RVzU00NNambvoZ2D9kCamSTYck/cQSdv81NUvT1a24PrKky6/UGZjmfT6FrotNZCR3eOfSOOGnPkC3IgonVfT1wrqiV8Fp7wl+lLZN429v6eVznhwc4O8O2GoOeQccZ467o66vZWkMlfK5lYITmmEbhUnZjS4nuZGIxh3A0+MLR0QQHUtkdU0kduttN6WzQelpDNYWSxl5acjBDGuPBzxxyomTpmqo3zvgo3yx/VRTCN8geZWMZggOlecYdhwDiMln65V1RBRbbZLhbpYK6osplae+O2Hwl1MZphI3736ka4B0ccFgABHjkPRtXI8fVWxzo3C5NlDHxNe9lTMx0IB2HLmBxGTx74Wiogo1DbbzA6mrLlZzP22zRa5pmvYHPYY5XtDxEXFkeHFh4OMDkgeVH0jXMJLqJrXOfcMvyz7KiQmEuIOSCNTj2xzhX5EGe0FjvMrzPPanx+m3sw58BP/AG0kpmPoeRgB7T55zxk8L6zo6teyWKsike4sljP9mEUrJZWPJOuHl2Gk+vxl3nPOgogiLDQTUD6oPh0Y6oL4wNcGMsjyWgHgbh/Bxzn5Uu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144463" y="-533400"/>
            <a:ext cx="40767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19" descr="data:image/jpeg;base64,/9j/4AAQSkZJRgABAQAAAQABAAD/2wCEAAkGBggGEBQIBwgTFBUWFR4WFxcVFxMXGBgRGR8YIBgYFBoXGygfIxkvHBQTKy8gIycvOCwwFiA9NjEqNScrLyoBCQoKDAwOGQ4PGTUkHiQqNTU1MjU1KSopMDU1KzQ1NTU1NS02LzU1LTY1MDUyMDUyNjU1NSw1NCssMzU1LTU1Kf/AABEIAHUBrAMBIgACEQEDEQH/xAAbAAEAAwEBAQEAAAAAAAAAAAAABQYHBAMBAv/EADkQAAEDBAEDAwIDBAkFAAAAAAEAAgMEBRESIQYTMSJBURQyI0JhM3GBkQcVNFJzobGywRYkNmJy/8QAGQEBAAIDAAAAAAAAAAAAAAAAAAEDAgQF/8QAJBEBAAIBAgQHAAAAAAAAAAAAAAERAgMhEhNBUQQxYXHh8PH/2gAMAwEAAhEDEQA/ANxREQEREBERAREQEREBERAREQEREBERAREQEREBERAREQEREBERAREQEREBERAREQEREBERAREQEREBERAREQEREBERAREQEREBERAREQEREBERAREQFWLV1obnXVdm+h1+mbtvvnfxxrqMefkqzrHqOku9Xerk2y17ISBlxezfZnp4HwVXnlMVTb8NpYakZ8XSPXvHZabT/SWbpbajqH+q9ey8t7fdztgMOdtBj7/g+FzW7+lWaSWmjvFhdTx1X7GUStkDskAZAYMDLhn4yOFUek//ABuv/wAZ3+yFfLQyVtTZmdRSCSAxg0wb6Ax5IwJOPUdhF7j2/caeZltv9t0p8LoROccPlM9ZvbG9vlo8vXMdPcZLHUUoayOEzOmL/wAoGSNNf+V6dEdW1HWMb602zsxB2sbi/YyY8nGgAA49zzn4Wb9f2ytu13qYLfKQ4UhcQPzsaOWfx/4Wj/0c3iivFvhdQsDO20RvYPyvaOf5+f4qzHKZyqWrr6GnhoRnjG8xHfb9WCsqPpI31GudWl2PGcAnGf4Kq1/X7qKzN6tFuDto2SdnuYwHkDG+h8Z/u8/orLeP7PN/hP8A9pWLXehvjelo55LvGYOxGRF2QHa5GB3NvP64VzmN0Jx5RUO522l6qvT7XfYRLDDSNkiidnQyPc4PfjwXAAAH2yflVOjrKm5toenK2qe6jkrquAvLnZmgpz+BG+QH7Tl4I/N2/wB6DSb91BUWuroLfBGwtqZXseXZJDWRucNMEDOQPOeFP5Czjqzpm2UtVaLVRU/ahNTM4tiJYP2RJA1PAOMEDyCflR0XTlVUPvXTPTk4gYPp3xMy4RtLxIZWDXlrXiMA48Zyg1cEHwoHq7qCosDaZ9IxjjLVwwO2ycMlcA4jBHqx4/0Kz653aht9DPabXQG2PFVTxVoYRiKKc4Mscg9JaWsI24I9wCpTrrpCz2WmpqK0UvYbLcKZrjEXNd92A4EHIfhx9XlBpeR8pkLNGWylsNfcrba4RHC62iUxtzqZfxAX4/vEeT7rno3sFL02zYZ7jSB+ggfkj+Y/mEF16Q6gqOoG1L6qNjTFVzQN1yMsicQ0nJPqx5/0Cnsj5WNVsJqbbVQtlcwuvzgHsOHNJqWjZp9nDOQpO89PRMuEPTtFZIJ6eKldLHTzzujYZHvw+XmOQvkHyfGxOeSguV66hqbbcKG0xRsLKkTF5IdsDEIy3Qg4/O7OQfbwu+7dQUNmEb6qT9pMyBuvP4shAaDjxyVknU0HVPTcdrhZrLWRRVgadzJ+GOzqQS0bPDMeQMkKV6l6e6dkt9rfQQMmjdW04EjwHOkZM8d0yE+S782UGr5HyvuVns9it17uxsNypGupqajY6CDBEYc9zmucGjgkAAD4yqzHC+9QUFtqaqUxsu09PHIHuD30rGzADcc8tBaSD490Gz5HymQsgqbBUXmur7VR2eGRtMyKGm7k74TSsLC5skAET/UX59QI/ZAeyl/6gF7ukNJ1MwSOFtb3WBxMT5Q8cuHGwBGRn35QWrqrqCosTqNlNGxwqKtsD9geI3NkJLcEerLB5z78KdEjHEta4ZHkZ8fvWJy1NxZZrYbcO7NHcnshbIfJjFU2JpP7mtH648qXqZKeCywy2yskzV1UTKyoJ1mBkeGzmQ/lI5bj8o8YQatkH3TIWZ3C2UnS9dLa7FAIoZrbNJLE3OncZwx+PAcQSM++P0Ubb7XTWqnsV7pGuFRLLFFJIXOLpIZInlzH5PLcsbgHxjhBebR1Dcrvcqu3sihbT0pawk7mV8r2B4LTnUNGcYwc58qy5B91kUNupOm3X+uslDHHJThohLGAGNroWlwZjwM8/vUl0n0zcqCWC5Ulsp6eF1M5s5jqZJXVGwa5ksgMTcyA7+okn8Q/xDS8j5TI85WG0dq/q6yW+ajYXyVk8ME5kle3amJeWwbgHtxFzWt4H5z7nKl7/YbnZLbde/Qw09PJC10cEMrpWxyjIkLcxsDQ4FvAHlv6lBreR8pkH3Wd01ht9ku8FLRxasqKGU1AJJ7zmlnrmyfU71vy4/3ivvQfT1rrq2Xqa12yKCnaDBS9tob3W5/EncB7EgBv6An3CDREREBERAREQEREBERAREQEREBERAREQEREBRVJ0xbKGea5U9ORLMMSO2edhx7E4HgeApVFFQyjLKLqfNA0nQ9joaWSz09GRDK7Z7d5Dl2Gj7i7YcNb4PsvlZ0LYq+OClqKRxbTAiHEkrSzOvhzXAk+hvJPsp9FHDj2Z87Vu+Kb95Rjem7ayrN7EB75boX7P+z41zr7fC8rH0laOm3yT2ml7Zl+8Bzy04JIw0nAxscYHGVMIpqEczOquafieFlQ10MoyHAtP7jwVEVHR9nqqIdOzUpNMGhoZvIDq0gtGwdt5A91K1dSyjjfUy5wxpccecNBJx/JQ9P1ZT1LXFlJKJGwidsb9GmSI+DG9zu2fbOXDXIzjKlW9r50pauoiyW407i5mQ17HyRPDT5bvG4O1PxnCVXSVlrKVtlmt7Ow3GrBlupHgsLSCHefUDlSYqIS/sCVu+NtcjbX5x5x+q4ZL7C2oNvjgkcWBrpHAAMja/bUuLiM/Y77c4xzjIQc1L0daKQwujheTBI6SMvlme4SPGriS9xLvTxh2cJV9HWetdPLNA7aoMZlc2SVhJhyYy0scC3Gx+3Gc8r1t/UtDdtJbfIJI3dzMgdHqwx4yHAu25zkYB4HOMjPdHcaOUiOOqjJJIADmkkt+4AA+R7/AAgjaPo2yUMElvjoQ6OY5lEhfI6Q/L3SEuP6ZPC56XoCw0jWwx00hDZY5W7zTvxJCSY8F7ycAk+nx+imTc6IEtNZHkEAjdvDncNB58kg4+cL1FRCX9gSt3xtrkba/OPOP1QcgsdAKh917H4r4hC5xLiDECSGludfJPOPdRND/R105bXx1NNQEOifvGTJM7tnDhiMOcQ1nqPoHHA44GJS83ylsrd53AuJADAWhxBc1pLQTyBsMrr+sp8uj77MsGXDYZa05wXD2HB8/CCLPR1mMbqU0p1dUfVOG8nNTsH752z9wBx4/Re166ZtnUBY+4QEujzo9j5I5G58hr43BwBwMjPOF73C701ujbUSuy10rIhrz65Htjb4/wDZwz8JHd6Z75onP17JAe52A0bDYHJ9sFByQdJWmndTzR07tqbftEvkcR3cdzYl3qJ1HLsrxPQ1iMEls+kPaklMxZ3JcNmJ22iO2WernDMAKXfX0kTWyyVTA15AaS5oDifAac859sLktF+pbwHmFwa5kkjHMJbsO29zC4gHhpLCQT7IOS4dE2W5siiqqd57LdGPEszZAw+WmRrw8g++ScroHS9pa2nijow1tM7eENLmhjsFucA88Od5z5XWLpQlgqBWxaOOGu3bqXHgAHOCcrltPUVFd2yPjkDTHJKxzXObsBC90bnkZ4blhwSg8Lx0daL5KK2sgeJNdC+KWaFzo/OrzE9pcPgHOMn5XVT2C30sza+GEiRsIgadnYEIOQ3XOPbzjK+197pqENeHB+z42YYWkgTODWOPP2+effBwusVdOS5onbluNhsMtz42+P4oImLo2zQRw0sdKQyGc1EY3k9M5LyXZ2yeZH8Hjnwv3/0jZz9SHUYLao7TsLnlj34xsGE6tdjGS0DOBnwpSCohqmiWnla9p8OaQ4H9xHC9EEJbOjLNaGyx0lM78ZukjnySyPdHgjXeRxcG4JwAeMr0/wClbV2qai+mOlK5r4Bs/wBDmAtac5yeHH7s+VLog4KWx0FHJPUwweqoIM2S4h5a3UcE4A1GMBcNq6Js1lf36CGRuGua1pmndGxrvIjjc8saP/kDHsp1EEQ3pSztoxYDRB1OG6iNxc4ajxy45zn3yuVnQdjZFPRugke2drWS9yaokc5jNtW7veXADd3AI+4qwogjK7pu23GQVNTAS4QvgBDnj8GTG7eD74HPkLlsnRdp6ec19tE7QxurWuqKl7A34DHyFv8Akp1EBERAREQEREBERAREQEREBERAREQEREBERAREQEREBERBx3iCSqp5oIW5c6J7WjgZcWkAc8eSqNdenrzf6RzXWt0T4rdJSxsc+EulmmbFscseWhg7LQCXDknjABOiogqNL09WtuD6ypMuv1BmY5n0+ha6LTWQkd3jn0jjhpz5A9rzbaqetiqrbQSMeCwSTh8Xakpskvilj32cQC7U6+kvGDjYG0IgzlvTF29DGWss7cNfF90OHOmMRhc3D/Dg1w5xjXnHCkIOlpqWfv09ua0CogcC3tjETI9XkYOcDJGPfPursiDN7t0RVzU00NNambvoZ2D9kCamSTYck/cQSdv81NUvT1a24PrKky6/UGZjmfT6FrotNZCR3eOfSOOGnPkC3IgonVfT1wrqiV8Fp7wl+lLZN429v6eVznhwc4O8O2GoOeQccZ467o66vZWkMlfK5lYITmmEbhUnZjS4nuZGIxh3A0+MLR0QQHUtkdU0kduttN6WzQelpDNYWSxl5acjBDGuPBzxxyomTpmqo3zvgo3yx/VRTCN8geZWMZggOlecYdhwDiMln65V1RBRbbZLhbpYK6osplae+O2Hwl1MZphI3736ka4B0ccFgABHjkPRtXI8fVWxzo3C5NlDHxNe9lTMx0IB2HLmBxGTx74Wiogo1DbbzA6mrLlZzP22zRa5pmvYHPYY5XtDxEXFkeHFh4OMDkgeVH0jXMJLqJrXOfcMvyz7KiQmEuIOSCNTj2xzhX5EGe0FjvMrzPPanx+m3sw58BP/AG0kpmPoeRgB7T55zxk8L6zo6teyWKsike4sljP9mEUrJZWPJOuHl2Gk+vxl3nPOgogiLDQTUD6oPh0Y6oL4wNcGMsjyWgHgbh/Bxzn5Uu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296863" y="-381000"/>
            <a:ext cx="40767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" name="Grafik 16"/>
          <p:cNvPicPr/>
          <p:nvPr/>
        </p:nvPicPr>
        <p:blipFill rotWithShape="1">
          <a:blip r:embed="rId9"/>
          <a:srcRect l="27103" t="11111" r="9112" b="46154"/>
          <a:stretch/>
        </p:blipFill>
        <p:spPr bwMode="auto">
          <a:xfrm>
            <a:off x="7065328" y="4283075"/>
            <a:ext cx="208026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/>
          <p:cNvSpPr txBox="1">
            <a:spLocks/>
          </p:cNvSpPr>
          <p:nvPr/>
        </p:nvSpPr>
        <p:spPr bwMode="auto">
          <a:xfrm>
            <a:off x="355600" y="315888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RubFlama" pitchFamily="2" charset="0"/>
              </a:rPr>
              <a:t>4 Extending Links: North-North/South-South/North-South </a:t>
            </a:r>
            <a:endParaRPr lang="de-DE" sz="1600" dirty="0">
              <a:solidFill>
                <a:schemeClr val="bg1"/>
              </a:solidFill>
              <a:latin typeface="RubFlama" pitchFamily="2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51520" y="857250"/>
            <a:ext cx="4865176" cy="5143500"/>
            <a:chOff x="251520" y="857250"/>
            <a:chExt cx="4865176" cy="5143500"/>
          </a:xfrm>
        </p:grpSpPr>
        <p:pic>
          <p:nvPicPr>
            <p:cNvPr id="30735" name="Picture 10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857250"/>
              <a:ext cx="387667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2596416" y="1474624"/>
              <a:ext cx="25202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 smtClean="0">
                  <a:latin typeface="RubFlama" pitchFamily="2" charset="0"/>
                </a:rPr>
                <a:t>Levels </a:t>
              </a:r>
              <a:r>
                <a:rPr lang="de-DE" b="1" dirty="0" err="1" smtClean="0">
                  <a:latin typeface="RubFlama" pitchFamily="2" charset="0"/>
                </a:rPr>
                <a:t>of</a:t>
              </a:r>
              <a:r>
                <a:rPr lang="de-DE" b="1" dirty="0" smtClean="0">
                  <a:latin typeface="RubFlama" pitchFamily="2" charset="0"/>
                </a:rPr>
                <a:t> </a:t>
              </a:r>
              <a:br>
                <a:rPr lang="de-DE" b="1" dirty="0" smtClean="0">
                  <a:latin typeface="RubFlama" pitchFamily="2" charset="0"/>
                </a:rPr>
              </a:br>
              <a:r>
                <a:rPr lang="de-DE" b="1" dirty="0" err="1" smtClean="0">
                  <a:latin typeface="RubFlama" pitchFamily="2" charset="0"/>
                </a:rPr>
                <a:t>collaboration</a:t>
              </a:r>
              <a:r>
                <a:rPr lang="de-DE" b="1" dirty="0" smtClean="0">
                  <a:latin typeface="RubFlama" pitchFamily="2" charset="0"/>
                </a:rPr>
                <a:t>:</a:t>
              </a:r>
              <a:endParaRPr lang="de-DE" b="1" dirty="0">
                <a:latin typeface="RubFlama" pitchFamily="2" charset="0"/>
              </a:endParaRP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2596416" y="2257420"/>
              <a:ext cx="25202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dirty="0" err="1" smtClean="0">
                  <a:latin typeface="RubFlama" pitchFamily="2" charset="0"/>
                </a:rPr>
                <a:t>PhD</a:t>
              </a:r>
              <a:r>
                <a:rPr lang="de-DE" sz="1600" dirty="0" smtClean="0">
                  <a:latin typeface="RubFlama" pitchFamily="2" charset="0"/>
                </a:rPr>
                <a:t> &amp; Masters‘</a:t>
              </a:r>
              <a:endParaRPr lang="de-DE" sz="1600" dirty="0">
                <a:latin typeface="RubFlama" pitchFamily="2" charset="0"/>
              </a:endParaRPr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2596416" y="2905492"/>
              <a:ext cx="25202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dirty="0" smtClean="0">
                  <a:latin typeface="RubFlama" pitchFamily="2" charset="0"/>
                </a:rPr>
                <a:t>Masters‘</a:t>
              </a:r>
              <a:endParaRPr lang="de-DE" sz="1600" dirty="0">
                <a:latin typeface="RubFlama" pitchFamily="2" charset="0"/>
              </a:endParaRP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2596416" y="3553564"/>
              <a:ext cx="25202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dirty="0" err="1" smtClean="0">
                  <a:latin typeface="RubFlama" pitchFamily="2" charset="0"/>
                </a:rPr>
                <a:t>PhD</a:t>
              </a:r>
              <a:endParaRPr lang="de-DE" sz="1600" dirty="0">
                <a:latin typeface="RubFlama" pitchFamily="2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076056" y="1484784"/>
            <a:ext cx="3494645" cy="4680520"/>
            <a:chOff x="5076056" y="1484784"/>
            <a:chExt cx="3494645" cy="4680520"/>
          </a:xfrm>
        </p:grpSpPr>
        <p:grpSp>
          <p:nvGrpSpPr>
            <p:cNvPr id="3" name="Gruppieren 2"/>
            <p:cNvGrpSpPr/>
            <p:nvPr/>
          </p:nvGrpSpPr>
          <p:grpSpPr>
            <a:xfrm>
              <a:off x="5076056" y="1484784"/>
              <a:ext cx="3431629" cy="905326"/>
              <a:chOff x="5076056" y="1484784"/>
              <a:chExt cx="3431629" cy="905326"/>
            </a:xfrm>
          </p:grpSpPr>
          <p:sp>
            <p:nvSpPr>
              <p:cNvPr id="15" name="Text Box 27"/>
              <p:cNvSpPr txBox="1">
                <a:spLocks noChangeArrowheads="1"/>
              </p:cNvSpPr>
              <p:nvPr/>
            </p:nvSpPr>
            <p:spPr bwMode="auto">
              <a:xfrm>
                <a:off x="5076056" y="1484784"/>
                <a:ext cx="316835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b="1" dirty="0" smtClean="0">
                    <a:latin typeface="RubFlama" pitchFamily="2" charset="0"/>
                  </a:rPr>
                  <a:t>Networks:</a:t>
                </a:r>
                <a:endParaRPr lang="de-DE" b="1" dirty="0">
                  <a:latin typeface="RubFlama" pitchFamily="2" charset="0"/>
                </a:endParaRPr>
              </a:p>
            </p:txBody>
          </p:sp>
          <p:sp>
            <p:nvSpPr>
              <p:cNvPr id="16" name="Text Box 27"/>
              <p:cNvSpPr txBox="1">
                <a:spLocks noChangeArrowheads="1"/>
              </p:cNvSpPr>
              <p:nvPr/>
            </p:nvSpPr>
            <p:spPr bwMode="auto">
              <a:xfrm>
                <a:off x="5076056" y="1805335"/>
                <a:ext cx="316835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600" b="1" dirty="0" smtClean="0">
                    <a:latin typeface="RubFlama" pitchFamily="2" charset="0"/>
                  </a:rPr>
                  <a:t>SA-GER CDR: </a:t>
                </a:r>
                <a:r>
                  <a:rPr lang="de-DE" sz="1600" i="1" u="sng" dirty="0" smtClean="0">
                    <a:latin typeface="RubFlama" pitchFamily="2" charset="0"/>
                  </a:rPr>
                  <a:t>RUB, UWC</a:t>
                </a:r>
                <a:r>
                  <a:rPr lang="de-DE" sz="1600" dirty="0" smtClean="0">
                    <a:latin typeface="RubFlama" pitchFamily="2" charset="0"/>
                  </a:rPr>
                  <a:t>,</a:t>
                </a:r>
                <a:r>
                  <a:rPr lang="de-DE" sz="1600" i="1" u="sng" dirty="0" smtClean="0">
                    <a:latin typeface="RubFlama" pitchFamily="2" charset="0"/>
                  </a:rPr>
                  <a:t> </a:t>
                </a:r>
                <a:br>
                  <a:rPr lang="de-DE" sz="1600" i="1" u="sng" dirty="0" smtClean="0">
                    <a:latin typeface="RubFlama" pitchFamily="2" charset="0"/>
                  </a:rPr>
                </a:br>
                <a:r>
                  <a:rPr lang="de-DE" sz="1600" dirty="0" smtClean="0">
                    <a:latin typeface="RubFlama" pitchFamily="2" charset="0"/>
                  </a:rPr>
                  <a:t>UNIMA, UZ</a:t>
                </a:r>
                <a:endParaRPr lang="de-DE" sz="1600" dirty="0">
                  <a:latin typeface="RubFlama" pitchFamily="2" charset="0"/>
                </a:endParaRPr>
              </a:p>
            </p:txBody>
          </p:sp>
          <p:pic>
            <p:nvPicPr>
              <p:cNvPr id="22" name="Picture 5" descr="\\Pele\files (d)\Webseite\logo\daad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44" t="32166" r="13744" b="32166"/>
              <a:stretch>
                <a:fillRect/>
              </a:stretch>
            </p:blipFill>
            <p:spPr bwMode="auto">
              <a:xfrm>
                <a:off x="7517085" y="1772816"/>
                <a:ext cx="990600" cy="41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uppieren 4"/>
            <p:cNvGrpSpPr/>
            <p:nvPr/>
          </p:nvGrpSpPr>
          <p:grpSpPr>
            <a:xfrm>
              <a:off x="5076056" y="3167026"/>
              <a:ext cx="3494645" cy="1486110"/>
              <a:chOff x="5076056" y="3167026"/>
              <a:chExt cx="3494645" cy="1486110"/>
            </a:xfrm>
          </p:grpSpPr>
          <p:sp>
            <p:nvSpPr>
              <p:cNvPr id="19" name="Text Box 27"/>
              <p:cNvSpPr txBox="1">
                <a:spLocks noChangeArrowheads="1"/>
              </p:cNvSpPr>
              <p:nvPr/>
            </p:nvSpPr>
            <p:spPr bwMode="auto">
              <a:xfrm>
                <a:off x="5076056" y="3167026"/>
                <a:ext cx="3168352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600" b="1" dirty="0" err="1" smtClean="0">
                    <a:latin typeface="RubFlama" pitchFamily="2" charset="0"/>
                  </a:rPr>
                  <a:t>UrbanFoodplus</a:t>
                </a:r>
                <a:r>
                  <a:rPr lang="de-DE" sz="1600" b="1" dirty="0" smtClean="0">
                    <a:latin typeface="RubFlama" pitchFamily="2" charset="0"/>
                  </a:rPr>
                  <a:t>: </a:t>
                </a:r>
                <a:r>
                  <a:rPr lang="de-DE" sz="1600" i="1" u="sng" dirty="0" smtClean="0">
                    <a:latin typeface="RubFlama" pitchFamily="2" charset="0"/>
                  </a:rPr>
                  <a:t>RUB, UKS</a:t>
                </a:r>
                <a:r>
                  <a:rPr lang="de-DE" sz="1600" dirty="0" smtClean="0">
                    <a:latin typeface="RubFlama" pitchFamily="2" charset="0"/>
                  </a:rPr>
                  <a:t>, UGÖ, UFR, INERA, KNUST, UDS_T, UG, UO, IER, SHUMAS,</a:t>
                </a:r>
                <a:br>
                  <a:rPr lang="de-DE" sz="1600" dirty="0" smtClean="0">
                    <a:latin typeface="RubFlama" pitchFamily="2" charset="0"/>
                  </a:rPr>
                </a:br>
                <a:r>
                  <a:rPr lang="de-DE" sz="1600" dirty="0" smtClean="0">
                    <a:latin typeface="RubFlama" pitchFamily="2" charset="0"/>
                  </a:rPr>
                  <a:t>ABU </a:t>
                </a:r>
                <a:r>
                  <a:rPr lang="de-DE" sz="1600" dirty="0" err="1" smtClean="0">
                    <a:latin typeface="RubFlama" pitchFamily="2" charset="0"/>
                  </a:rPr>
                  <a:t>and</a:t>
                </a:r>
                <a:r>
                  <a:rPr lang="de-DE" sz="1600" dirty="0" smtClean="0">
                    <a:latin typeface="RubFlama" pitchFamily="2" charset="0"/>
                  </a:rPr>
                  <a:t> </a:t>
                </a:r>
                <a:r>
                  <a:rPr lang="de-DE" sz="1600" dirty="0" err="1" smtClean="0">
                    <a:latin typeface="RubFlama" pitchFamily="2" charset="0"/>
                  </a:rPr>
                  <a:t>others</a:t>
                </a:r>
                <a:r>
                  <a:rPr lang="de-DE" sz="1600" dirty="0" smtClean="0">
                    <a:latin typeface="RubFlama" pitchFamily="2" charset="0"/>
                  </a:rPr>
                  <a:t>. </a:t>
                </a:r>
                <a:br>
                  <a:rPr lang="de-DE" sz="1600" dirty="0" smtClean="0">
                    <a:latin typeface="RubFlama" pitchFamily="2" charset="0"/>
                  </a:rPr>
                </a:br>
                <a:r>
                  <a:rPr lang="de-DE" sz="1600" dirty="0" smtClean="0">
                    <a:latin typeface="RubFlama" pitchFamily="2" charset="0"/>
                  </a:rPr>
                  <a:t>Associated: UWC </a:t>
                </a:r>
                <a:endParaRPr lang="de-DE" sz="1600" dirty="0">
                  <a:latin typeface="RubFlama" pitchFamily="2" charset="0"/>
                </a:endParaRPr>
              </a:p>
            </p:txBody>
          </p:sp>
          <p:pic>
            <p:nvPicPr>
              <p:cNvPr id="30736" name="Picture 104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3732640"/>
                <a:ext cx="1766453" cy="920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uppieren 5"/>
            <p:cNvGrpSpPr/>
            <p:nvPr/>
          </p:nvGrpSpPr>
          <p:grpSpPr>
            <a:xfrm>
              <a:off x="5076056" y="4833552"/>
              <a:ext cx="3168352" cy="1331752"/>
              <a:chOff x="5076056" y="4833552"/>
              <a:chExt cx="3168352" cy="1331752"/>
            </a:xfrm>
          </p:grpSpPr>
          <p:sp>
            <p:nvSpPr>
              <p:cNvPr id="18" name="Text Box 27"/>
              <p:cNvSpPr txBox="1">
                <a:spLocks noChangeArrowheads="1"/>
              </p:cNvSpPr>
              <p:nvPr/>
            </p:nvSpPr>
            <p:spPr bwMode="auto">
              <a:xfrm>
                <a:off x="5076056" y="4833552"/>
                <a:ext cx="316835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600" b="1" dirty="0" smtClean="0">
                    <a:latin typeface="RubFlama" pitchFamily="2" charset="0"/>
                  </a:rPr>
                  <a:t>EUSA_ID: </a:t>
                </a:r>
                <a:r>
                  <a:rPr lang="de-DE" sz="1600" i="1" u="sng" dirty="0" smtClean="0">
                    <a:latin typeface="RubFlama" pitchFamily="2" charset="0"/>
                  </a:rPr>
                  <a:t>RUB, UWC</a:t>
                </a:r>
                <a:r>
                  <a:rPr lang="de-DE" sz="1600" dirty="0" smtClean="0">
                    <a:latin typeface="RubFlama" pitchFamily="2" charset="0"/>
                  </a:rPr>
                  <a:t>, UDE, EUR, UP, </a:t>
                </a:r>
                <a:r>
                  <a:rPr lang="de-DE" sz="1600" dirty="0" err="1" smtClean="0">
                    <a:latin typeface="RubFlama" pitchFamily="2" charset="0"/>
                  </a:rPr>
                  <a:t>UoB</a:t>
                </a:r>
                <a:r>
                  <a:rPr lang="de-DE" sz="1600" dirty="0" smtClean="0">
                    <a:latin typeface="RubFlama" pitchFamily="2" charset="0"/>
                  </a:rPr>
                  <a:t> I, UP I-PS, UJ, NMMU, UCT, UFH, UKZN, </a:t>
                </a:r>
                <a:r>
                  <a:rPr lang="de-DE" sz="1600" dirty="0" err="1" smtClean="0">
                    <a:latin typeface="RubFlama" pitchFamily="2" charset="0"/>
                  </a:rPr>
                  <a:t>UoL</a:t>
                </a:r>
                <a:endParaRPr lang="de-DE" sz="1600" dirty="0">
                  <a:latin typeface="RubFlama" pitchFamily="2" charset="0"/>
                </a:endParaRPr>
              </a:p>
            </p:txBody>
          </p:sp>
          <p:pic>
            <p:nvPicPr>
              <p:cNvPr id="30739" name="Picture 104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6296" y="5415527"/>
                <a:ext cx="561579" cy="749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uppieren 3"/>
            <p:cNvGrpSpPr/>
            <p:nvPr/>
          </p:nvGrpSpPr>
          <p:grpSpPr>
            <a:xfrm>
              <a:off x="5076056" y="2492896"/>
              <a:ext cx="3168352" cy="415925"/>
              <a:chOff x="5076056" y="2492896"/>
              <a:chExt cx="3168352" cy="415925"/>
            </a:xfrm>
          </p:grpSpPr>
          <p:sp>
            <p:nvSpPr>
              <p:cNvPr id="17" name="Text Box 27"/>
              <p:cNvSpPr txBox="1">
                <a:spLocks noChangeArrowheads="1"/>
              </p:cNvSpPr>
              <p:nvPr/>
            </p:nvSpPr>
            <p:spPr bwMode="auto">
              <a:xfrm>
                <a:off x="5076056" y="2529479"/>
                <a:ext cx="316835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600" b="1" dirty="0" smtClean="0">
                    <a:latin typeface="RubFlama" pitchFamily="2" charset="0"/>
                  </a:rPr>
                  <a:t>IPID: </a:t>
                </a:r>
                <a:r>
                  <a:rPr lang="de-DE" sz="1600" i="1" u="sng" dirty="0" smtClean="0">
                    <a:latin typeface="RubFlama" pitchFamily="2" charset="0"/>
                  </a:rPr>
                  <a:t>RUB</a:t>
                </a:r>
                <a:r>
                  <a:rPr lang="de-DE" sz="1600" dirty="0" smtClean="0">
                    <a:latin typeface="RubFlama" pitchFamily="2" charset="0"/>
                  </a:rPr>
                  <a:t>, EUR, UEA</a:t>
                </a:r>
                <a:endParaRPr lang="de-DE" sz="1600" dirty="0">
                  <a:latin typeface="RubFlama" pitchFamily="2" charset="0"/>
                </a:endParaRPr>
              </a:p>
            </p:txBody>
          </p:sp>
          <p:pic>
            <p:nvPicPr>
              <p:cNvPr id="27" name="Picture 5" descr="\\Pele\files (d)\Webseite\logo\daad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44" t="32166" r="13744" b="32166"/>
              <a:stretch>
                <a:fillRect/>
              </a:stretch>
            </p:blipFill>
            <p:spPr bwMode="auto">
              <a:xfrm>
                <a:off x="7164288" y="2492896"/>
                <a:ext cx="990600" cy="41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4" name="Text Box 152"/>
          <p:cNvSpPr txBox="1">
            <a:spLocks noChangeArrowheads="1"/>
          </p:cNvSpPr>
          <p:nvPr/>
        </p:nvSpPr>
        <p:spPr bwMode="auto">
          <a:xfrm>
            <a:off x="241300" y="270892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0413" indent="-28575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9513" indent="-22860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  <a:buClr>
                <a:srgbClr val="7AADCB"/>
              </a:buClr>
              <a:buSzPct val="150000"/>
              <a:buFont typeface="Wingdings" pitchFamily="2" charset="2"/>
              <a:buNone/>
            </a:pPr>
            <a:r>
              <a:rPr lang="de-DE" sz="3600" b="1" dirty="0" err="1">
                <a:solidFill>
                  <a:srgbClr val="8DAE10"/>
                </a:solidFill>
                <a:latin typeface="RubFlama" pitchFamily="2" charset="0"/>
                <a:cs typeface="Arial" charset="0"/>
              </a:rPr>
              <a:t>Thanks</a:t>
            </a:r>
            <a:r>
              <a:rPr lang="de-DE" sz="3600" b="1" dirty="0">
                <a:solidFill>
                  <a:srgbClr val="8DAE10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3600" b="1" dirty="0" err="1">
                <a:solidFill>
                  <a:srgbClr val="8DAE10"/>
                </a:solidFill>
                <a:latin typeface="RubFlama" pitchFamily="2" charset="0"/>
                <a:cs typeface="Arial" charset="0"/>
              </a:rPr>
              <a:t>for</a:t>
            </a:r>
            <a:r>
              <a:rPr lang="de-DE" sz="3600" b="1" dirty="0">
                <a:solidFill>
                  <a:srgbClr val="8DAE10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3600" b="1" dirty="0" err="1">
                <a:solidFill>
                  <a:srgbClr val="8DAE10"/>
                </a:solidFill>
                <a:latin typeface="RubFlama" pitchFamily="2" charset="0"/>
                <a:cs typeface="Arial" charset="0"/>
              </a:rPr>
              <a:t>your</a:t>
            </a:r>
            <a:r>
              <a:rPr lang="de-DE" sz="3600" b="1" dirty="0">
                <a:solidFill>
                  <a:srgbClr val="8DAE10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3600" b="1" dirty="0" err="1">
                <a:solidFill>
                  <a:srgbClr val="8DAE10"/>
                </a:solidFill>
                <a:latin typeface="RubFlama" pitchFamily="2" charset="0"/>
                <a:cs typeface="Arial" charset="0"/>
              </a:rPr>
              <a:t>attention</a:t>
            </a:r>
            <a:r>
              <a:rPr lang="de-DE" sz="3600" b="1" dirty="0">
                <a:solidFill>
                  <a:srgbClr val="8DAE10"/>
                </a:solidFill>
                <a:latin typeface="RubFlama" pitchFamily="2" charset="0"/>
                <a:cs typeface="Arial" charset="0"/>
              </a:rPr>
              <a:t>!</a:t>
            </a:r>
          </a:p>
        </p:txBody>
      </p:sp>
      <p:sp>
        <p:nvSpPr>
          <p:cNvPr id="4" name="Textplatzhalter 13"/>
          <p:cNvSpPr txBox="1">
            <a:spLocks/>
          </p:cNvSpPr>
          <p:nvPr/>
        </p:nvSpPr>
        <p:spPr bwMode="auto">
          <a:xfrm>
            <a:off x="355600" y="315888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 smtClean="0">
                <a:solidFill>
                  <a:schemeClr val="bg1"/>
                </a:solidFill>
                <a:latin typeface="RubFlama" pitchFamily="2" charset="0"/>
              </a:rPr>
              <a:t>Study Reform as Catalyst for Collaboration: RUB and UWC</a:t>
            </a:r>
            <a:endParaRPr lang="de-DE" sz="1600" dirty="0">
              <a:solidFill>
                <a:schemeClr val="bg1"/>
              </a:solidFill>
              <a:latin typeface="RubFla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 rot="-5400000">
            <a:off x="3024187" y="3633788"/>
            <a:ext cx="4286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r>
              <a:rPr lang="de-DE" sz="1600" dirty="0">
                <a:solidFill>
                  <a:schemeClr val="bg1"/>
                </a:solidFill>
                <a:latin typeface="RubFlama" pitchFamily="2" charset="0"/>
              </a:rPr>
              <a:t>Table </a:t>
            </a:r>
            <a:r>
              <a:rPr lang="de-DE" sz="1600" dirty="0" err="1">
                <a:solidFill>
                  <a:schemeClr val="bg1"/>
                </a:solidFill>
                <a:latin typeface="RubFlama" pitchFamily="2" charset="0"/>
              </a:rPr>
              <a:t>of</a:t>
            </a:r>
            <a:r>
              <a:rPr lang="de-DE" sz="1600" dirty="0">
                <a:solidFill>
                  <a:schemeClr val="bg1"/>
                </a:solidFill>
                <a:latin typeface="RubFlama" pitchFamily="2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RubFlama" pitchFamily="2" charset="0"/>
              </a:rPr>
              <a:t>contents</a:t>
            </a:r>
            <a:endParaRPr lang="de-DE" sz="1600" dirty="0">
              <a:solidFill>
                <a:schemeClr val="bg1"/>
              </a:solidFill>
              <a:latin typeface="RubFlama" pitchFamily="2" charset="0"/>
            </a:endParaRPr>
          </a:p>
        </p:txBody>
      </p:sp>
      <p:sp>
        <p:nvSpPr>
          <p:cNvPr id="16389" name="Textplatzhalter 13"/>
          <p:cNvSpPr txBox="1">
            <a:spLocks/>
          </p:cNvSpPr>
          <p:nvPr/>
        </p:nvSpPr>
        <p:spPr bwMode="auto">
          <a:xfrm>
            <a:off x="355600" y="315888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 smtClean="0">
                <a:solidFill>
                  <a:schemeClr val="bg1"/>
                </a:solidFill>
                <a:latin typeface="RubFlama" pitchFamily="2" charset="0"/>
              </a:rPr>
              <a:t>Study Reform as Catalyst for Collaboration: RUB and UWC</a:t>
            </a:r>
            <a:endParaRPr lang="de-DE" sz="1600" dirty="0">
              <a:solidFill>
                <a:schemeClr val="bg1"/>
              </a:solidFill>
              <a:latin typeface="RubFlama" pitchFamily="2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285750" y="1524000"/>
            <a:ext cx="80772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tabLst>
                <a:tab pos="1143000" algn="l"/>
              </a:tabLst>
            </a:pPr>
            <a:r>
              <a:rPr lang="de-DE" sz="2000" b="1" dirty="0" smtClean="0">
                <a:latin typeface="RubFlama" pitchFamily="2" charset="0"/>
              </a:rPr>
              <a:t>1	Partners: RUB </a:t>
            </a:r>
            <a:r>
              <a:rPr lang="de-DE" sz="2000" b="1" dirty="0" err="1" smtClean="0">
                <a:latin typeface="RubFlama" pitchFamily="2" charset="0"/>
              </a:rPr>
              <a:t>and</a:t>
            </a:r>
            <a:r>
              <a:rPr lang="de-DE" sz="2000" b="1" dirty="0" smtClean="0">
                <a:latin typeface="RubFlama" pitchFamily="2" charset="0"/>
              </a:rPr>
              <a:t> UWC</a:t>
            </a:r>
            <a:endParaRPr lang="de-DE" sz="800" b="1" dirty="0">
              <a:latin typeface="RubFlama" pitchFamily="2" charset="0"/>
            </a:endParaRPr>
          </a:p>
          <a:p>
            <a:pPr marL="609600" indent="-609600">
              <a:tabLst>
                <a:tab pos="1143000" algn="l"/>
              </a:tabLst>
            </a:pPr>
            <a:endParaRPr lang="de-DE" sz="800" b="1" dirty="0" smtClean="0">
              <a:latin typeface="RubFlama" pitchFamily="2" charset="0"/>
            </a:endParaRPr>
          </a:p>
          <a:p>
            <a:pPr>
              <a:tabLst>
                <a:tab pos="630238" algn="l"/>
              </a:tabLst>
            </a:pPr>
            <a:r>
              <a:rPr lang="de-DE" sz="2000" b="1" dirty="0">
                <a:latin typeface="RubFlama" pitchFamily="2" charset="0"/>
              </a:rPr>
              <a:t>2</a:t>
            </a:r>
            <a:r>
              <a:rPr lang="de-DE" sz="2000" b="1" dirty="0" smtClean="0">
                <a:latin typeface="RubFlama" pitchFamily="2" charset="0"/>
              </a:rPr>
              <a:t>	Bologna: RUB-UWC </a:t>
            </a:r>
            <a:r>
              <a:rPr lang="de-DE" sz="2000" b="1" dirty="0" err="1" smtClean="0">
                <a:latin typeface="RubFlama" pitchFamily="2" charset="0"/>
              </a:rPr>
              <a:t>Collaboration</a:t>
            </a:r>
            <a:r>
              <a:rPr lang="de-DE" sz="2000" b="1" dirty="0" smtClean="0">
                <a:latin typeface="RubFlama" pitchFamily="2" charset="0"/>
              </a:rPr>
              <a:t> </a:t>
            </a:r>
            <a:r>
              <a:rPr lang="de-DE" sz="2000" b="1" dirty="0" err="1" smtClean="0">
                <a:latin typeface="RubFlama" pitchFamily="2" charset="0"/>
              </a:rPr>
              <a:t>at</a:t>
            </a:r>
            <a:r>
              <a:rPr lang="de-DE" sz="2000" b="1" dirty="0" smtClean="0">
                <a:latin typeface="RubFlama" pitchFamily="2" charset="0"/>
              </a:rPr>
              <a:t> </a:t>
            </a:r>
            <a:r>
              <a:rPr lang="de-DE" sz="2000" b="1" dirty="0" err="1" smtClean="0">
                <a:latin typeface="RubFlama" pitchFamily="2" charset="0"/>
              </a:rPr>
              <a:t>the</a:t>
            </a:r>
            <a:r>
              <a:rPr lang="de-DE" sz="2000" b="1" dirty="0" smtClean="0">
                <a:latin typeface="RubFlama" pitchFamily="2" charset="0"/>
              </a:rPr>
              <a:t> Masters‘ Level</a:t>
            </a:r>
          </a:p>
          <a:p>
            <a:pPr marL="609600" indent="-609600">
              <a:tabLst>
                <a:tab pos="1143000" algn="l"/>
              </a:tabLst>
            </a:pPr>
            <a:r>
              <a:rPr lang="de-DE" sz="2000" dirty="0" smtClean="0">
                <a:latin typeface="RubFlama" pitchFamily="2" charset="0"/>
              </a:rPr>
              <a:t>	2.1</a:t>
            </a:r>
            <a:r>
              <a:rPr lang="de-DE" sz="2000" dirty="0">
                <a:latin typeface="RubFlama" pitchFamily="2" charset="0"/>
              </a:rPr>
              <a:t>	</a:t>
            </a:r>
            <a:r>
              <a:rPr lang="de-DE" sz="2000" dirty="0" smtClean="0">
                <a:latin typeface="RubFlama" pitchFamily="2" charset="0"/>
              </a:rPr>
              <a:t>Bologna: RUB </a:t>
            </a:r>
            <a:r>
              <a:rPr lang="de-DE" sz="2000" dirty="0" err="1" smtClean="0">
                <a:latin typeface="RubFlama" pitchFamily="2" charset="0"/>
              </a:rPr>
              <a:t>and</a:t>
            </a:r>
            <a:r>
              <a:rPr lang="de-DE" sz="2000" dirty="0" smtClean="0">
                <a:latin typeface="RubFlama" pitchFamily="2" charset="0"/>
              </a:rPr>
              <a:t> </a:t>
            </a:r>
            <a:r>
              <a:rPr lang="de-DE" sz="2000" dirty="0" err="1" smtClean="0">
                <a:latin typeface="RubFlama" pitchFamily="2" charset="0"/>
              </a:rPr>
              <a:t>the</a:t>
            </a:r>
            <a:r>
              <a:rPr lang="de-DE" sz="2000" dirty="0" smtClean="0">
                <a:latin typeface="RubFlama" pitchFamily="2" charset="0"/>
              </a:rPr>
              <a:t> MA in Development Management</a:t>
            </a:r>
            <a:br>
              <a:rPr lang="de-DE" sz="2000" dirty="0" smtClean="0">
                <a:latin typeface="RubFlama" pitchFamily="2" charset="0"/>
              </a:rPr>
            </a:br>
            <a:r>
              <a:rPr lang="de-DE" sz="2000" dirty="0" smtClean="0">
                <a:latin typeface="RubFlama" pitchFamily="2" charset="0"/>
              </a:rPr>
              <a:t>2.2</a:t>
            </a:r>
            <a:r>
              <a:rPr lang="de-DE" sz="2000" dirty="0">
                <a:latin typeface="RubFlama" pitchFamily="2" charset="0"/>
              </a:rPr>
              <a:t>	</a:t>
            </a:r>
            <a:r>
              <a:rPr lang="de-DE" sz="2000" dirty="0" smtClean="0">
                <a:latin typeface="RubFlama" pitchFamily="2" charset="0"/>
              </a:rPr>
              <a:t>Bochum Programme </a:t>
            </a:r>
            <a:r>
              <a:rPr lang="de-DE" sz="2000" dirty="0" err="1" smtClean="0">
                <a:latin typeface="RubFlama" pitchFamily="2" charset="0"/>
              </a:rPr>
              <a:t>at</a:t>
            </a:r>
            <a:r>
              <a:rPr lang="de-DE" sz="2000" dirty="0" smtClean="0">
                <a:latin typeface="RubFlama" pitchFamily="2" charset="0"/>
              </a:rPr>
              <a:t> UWC</a:t>
            </a:r>
            <a:br>
              <a:rPr lang="de-DE" sz="2000" dirty="0" smtClean="0">
                <a:latin typeface="RubFlama" pitchFamily="2" charset="0"/>
              </a:rPr>
            </a:br>
            <a:r>
              <a:rPr lang="de-DE" sz="2000" dirty="0" smtClean="0">
                <a:latin typeface="RubFlama" pitchFamily="2" charset="0"/>
              </a:rPr>
              <a:t>2.3	South African-German </a:t>
            </a:r>
            <a:r>
              <a:rPr lang="de-DE" sz="2000" dirty="0" err="1" smtClean="0">
                <a:latin typeface="RubFlama" pitchFamily="2" charset="0"/>
              </a:rPr>
              <a:t>Centre</a:t>
            </a:r>
            <a:r>
              <a:rPr lang="de-DE" sz="2000" dirty="0" smtClean="0">
                <a:latin typeface="RubFlama" pitchFamily="2" charset="0"/>
              </a:rPr>
              <a:t> </a:t>
            </a:r>
            <a:r>
              <a:rPr lang="de-DE" sz="2000" dirty="0" err="1" smtClean="0">
                <a:latin typeface="RubFlama" pitchFamily="2" charset="0"/>
              </a:rPr>
              <a:t>at</a:t>
            </a:r>
            <a:r>
              <a:rPr lang="de-DE" sz="2000" dirty="0" smtClean="0">
                <a:latin typeface="RubFlama" pitchFamily="2" charset="0"/>
              </a:rPr>
              <a:t> UWC 2008-2013</a:t>
            </a:r>
            <a:r>
              <a:rPr lang="de-DE" sz="2000" dirty="0">
                <a:latin typeface="RubFlama" pitchFamily="2" charset="0"/>
              </a:rPr>
              <a:t/>
            </a:r>
            <a:br>
              <a:rPr lang="de-DE" sz="2000" dirty="0">
                <a:latin typeface="RubFlama" pitchFamily="2" charset="0"/>
              </a:rPr>
            </a:br>
            <a:endParaRPr lang="de-DE" sz="800" b="1" dirty="0" smtClean="0">
              <a:latin typeface="RubFlama" pitchFamily="2" charset="0"/>
            </a:endParaRPr>
          </a:p>
          <a:p>
            <a:pPr marL="630238" indent="-630238">
              <a:tabLst>
                <a:tab pos="1168400" algn="l"/>
              </a:tabLst>
            </a:pPr>
            <a:r>
              <a:rPr lang="de-DE" sz="2000" b="1" dirty="0" smtClean="0">
                <a:latin typeface="RubFlama" pitchFamily="2" charset="0"/>
              </a:rPr>
              <a:t>3	</a:t>
            </a:r>
            <a:r>
              <a:rPr lang="de-DE" sz="2000" b="1" dirty="0" err="1" smtClean="0">
                <a:latin typeface="RubFlama" pitchFamily="2" charset="0"/>
              </a:rPr>
              <a:t>Reforming</a:t>
            </a:r>
            <a:r>
              <a:rPr lang="de-DE" sz="2000" b="1" dirty="0" smtClean="0">
                <a:latin typeface="RubFlama" pitchFamily="2" charset="0"/>
              </a:rPr>
              <a:t> </a:t>
            </a:r>
            <a:r>
              <a:rPr lang="de-DE" sz="2000" b="1" dirty="0" err="1" smtClean="0">
                <a:latin typeface="RubFlama" pitchFamily="2" charset="0"/>
              </a:rPr>
              <a:t>Doctoral</a:t>
            </a:r>
            <a:r>
              <a:rPr lang="de-DE" sz="2000" b="1" dirty="0" smtClean="0">
                <a:latin typeface="RubFlama" pitchFamily="2" charset="0"/>
              </a:rPr>
              <a:t>-Training</a:t>
            </a:r>
          </a:p>
          <a:p>
            <a:pPr marL="609600" indent="20638">
              <a:tabLst>
                <a:tab pos="1143000" algn="l"/>
              </a:tabLst>
            </a:pPr>
            <a:r>
              <a:rPr lang="de-DE" sz="2000" dirty="0">
                <a:latin typeface="RubFlama" pitchFamily="2" charset="0"/>
              </a:rPr>
              <a:t>3</a:t>
            </a:r>
            <a:r>
              <a:rPr lang="de-DE" sz="2000" dirty="0" smtClean="0">
                <a:latin typeface="RubFlama" pitchFamily="2" charset="0"/>
              </a:rPr>
              <a:t>.1	</a:t>
            </a:r>
            <a:r>
              <a:rPr lang="de-DE" sz="2000" dirty="0" err="1" smtClean="0">
                <a:latin typeface="RubFlama" pitchFamily="2" charset="0"/>
              </a:rPr>
              <a:t>Structuring</a:t>
            </a:r>
            <a:r>
              <a:rPr lang="de-DE" sz="2000" dirty="0" smtClean="0">
                <a:latin typeface="RubFlama" pitchFamily="2" charset="0"/>
              </a:rPr>
              <a:t> </a:t>
            </a:r>
            <a:r>
              <a:rPr lang="de-DE" sz="2000" dirty="0" err="1" smtClean="0">
                <a:latin typeface="RubFlama" pitchFamily="2" charset="0"/>
              </a:rPr>
              <a:t>PhD</a:t>
            </a:r>
            <a:r>
              <a:rPr lang="de-DE" sz="2000" dirty="0" smtClean="0">
                <a:latin typeface="RubFlama" pitchFamily="2" charset="0"/>
              </a:rPr>
              <a:t>-Programmes</a:t>
            </a:r>
            <a:br>
              <a:rPr lang="de-DE" sz="2000" dirty="0" smtClean="0">
                <a:latin typeface="RubFlama" pitchFamily="2" charset="0"/>
              </a:rPr>
            </a:br>
            <a:r>
              <a:rPr lang="de-DE" sz="2000" dirty="0" smtClean="0">
                <a:latin typeface="RubFlama" pitchFamily="2" charset="0"/>
              </a:rPr>
              <a:t>3.2	South African-German </a:t>
            </a:r>
            <a:r>
              <a:rPr lang="de-DE" sz="2000" dirty="0" err="1" smtClean="0">
                <a:latin typeface="RubFlama" pitchFamily="2" charset="0"/>
              </a:rPr>
              <a:t>Centre</a:t>
            </a:r>
            <a:r>
              <a:rPr lang="de-DE" sz="2000" dirty="0" smtClean="0">
                <a:latin typeface="RubFlama" pitchFamily="2" charset="0"/>
              </a:rPr>
              <a:t> </a:t>
            </a:r>
            <a:r>
              <a:rPr lang="de-DE" sz="2000" dirty="0" err="1" smtClean="0">
                <a:latin typeface="RubFlama" pitchFamily="2" charset="0"/>
              </a:rPr>
              <a:t>at</a:t>
            </a:r>
            <a:r>
              <a:rPr lang="de-DE" sz="2000" dirty="0" smtClean="0">
                <a:latin typeface="RubFlama" pitchFamily="2" charset="0"/>
              </a:rPr>
              <a:t> UWC 2014-2018</a:t>
            </a:r>
            <a:br>
              <a:rPr lang="de-DE" sz="2000" dirty="0" smtClean="0">
                <a:latin typeface="RubFlama" pitchFamily="2" charset="0"/>
              </a:rPr>
            </a:br>
            <a:endParaRPr lang="de-DE" sz="800" b="1" dirty="0" smtClean="0">
              <a:latin typeface="RubFlama" pitchFamily="2" charset="0"/>
            </a:endParaRPr>
          </a:p>
          <a:p>
            <a:pPr marL="630238" indent="-630238">
              <a:tabLst>
                <a:tab pos="630238" algn="l"/>
              </a:tabLst>
            </a:pPr>
            <a:r>
              <a:rPr lang="de-DE" sz="2000" b="1" dirty="0" smtClean="0">
                <a:latin typeface="RubFlama" pitchFamily="2" charset="0"/>
              </a:rPr>
              <a:t>4	</a:t>
            </a:r>
            <a:r>
              <a:rPr lang="de-DE" sz="2000" b="1" dirty="0" err="1" smtClean="0">
                <a:latin typeface="RubFlama" pitchFamily="2" charset="0"/>
              </a:rPr>
              <a:t>Extending</a:t>
            </a:r>
            <a:r>
              <a:rPr lang="de-DE" sz="2000" b="1" dirty="0" smtClean="0">
                <a:latin typeface="RubFlama" pitchFamily="2" charset="0"/>
              </a:rPr>
              <a:t> Links: North-North/South-South/North-South</a:t>
            </a:r>
            <a:endParaRPr lang="de-DE" sz="800" b="1" dirty="0" smtClean="0">
              <a:latin typeface="RubFlama" pitchFamily="2" charset="0"/>
            </a:endParaRPr>
          </a:p>
          <a:p>
            <a:pPr>
              <a:tabLst>
                <a:tab pos="1143000" algn="l"/>
              </a:tabLst>
            </a:pPr>
            <a:endParaRPr lang="de-DE" sz="2000" b="1" dirty="0" smtClean="0">
              <a:latin typeface="RubFla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04800" y="1044575"/>
            <a:ext cx="7716838" cy="2651125"/>
            <a:chOff x="304800" y="1044575"/>
            <a:chExt cx="7716838" cy="2651125"/>
          </a:xfrm>
        </p:grpSpPr>
        <p:sp>
          <p:nvSpPr>
            <p:cNvPr id="15" name="Textplatzhalter 13"/>
            <p:cNvSpPr txBox="1">
              <a:spLocks/>
            </p:cNvSpPr>
            <p:nvPr/>
          </p:nvSpPr>
          <p:spPr>
            <a:xfrm>
              <a:off x="304800" y="1044575"/>
              <a:ext cx="7716838" cy="395288"/>
            </a:xfrm>
            <a:prstGeom prst="rect">
              <a:avLst/>
            </a:prstGeom>
            <a:ln w="25400">
              <a:solidFill>
                <a:srgbClr val="7AADCB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b="1" dirty="0" smtClean="0">
                  <a:latin typeface="RubFlama" pitchFamily="2" charset="0"/>
                </a:rPr>
                <a:t>Ruhr-University Bochum (IEE)</a:t>
              </a:r>
              <a:endParaRPr lang="de-DE" b="1" dirty="0">
                <a:latin typeface="RubFlama" pitchFamily="2" charset="0"/>
              </a:endParaRPr>
            </a:p>
          </p:txBody>
        </p:sp>
        <p:pic>
          <p:nvPicPr>
            <p:cNvPr id="204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4" r="7088"/>
            <a:stretch>
              <a:fillRect/>
            </a:stretch>
          </p:blipFill>
          <p:spPr bwMode="auto">
            <a:xfrm>
              <a:off x="304800" y="1538288"/>
              <a:ext cx="2541588" cy="194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7"/>
            <p:cNvSpPr txBox="1">
              <a:spLocks noChangeArrowheads="1"/>
            </p:cNvSpPr>
            <p:nvPr/>
          </p:nvSpPr>
          <p:spPr>
            <a:xfrm>
              <a:off x="5491163" y="1533525"/>
              <a:ext cx="2268537" cy="2162175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defTabSz="473075">
                <a:tabLst>
                  <a:tab pos="2100263" algn="r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73075">
                <a:tabLst>
                  <a:tab pos="2100263" algn="r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73075">
                <a:tabLst>
                  <a:tab pos="2100263" algn="r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73075">
                <a:tabLst>
                  <a:tab pos="2100263" algn="r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73075">
                <a:tabLst>
                  <a:tab pos="2100263" algn="r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73075" fontAlgn="base">
                <a:spcBef>
                  <a:spcPct val="0"/>
                </a:spcBef>
                <a:spcAft>
                  <a:spcPct val="0"/>
                </a:spcAft>
                <a:tabLst>
                  <a:tab pos="2100263" algn="r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73075" fontAlgn="base">
                <a:spcBef>
                  <a:spcPct val="0"/>
                </a:spcBef>
                <a:spcAft>
                  <a:spcPct val="0"/>
                </a:spcAft>
                <a:tabLst>
                  <a:tab pos="2100263" algn="r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73075" fontAlgn="base">
                <a:spcBef>
                  <a:spcPct val="0"/>
                </a:spcBef>
                <a:spcAft>
                  <a:spcPct val="0"/>
                </a:spcAft>
                <a:tabLst>
                  <a:tab pos="2100263" algn="r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73075" fontAlgn="base">
                <a:spcBef>
                  <a:spcPct val="0"/>
                </a:spcBef>
                <a:spcAft>
                  <a:spcPct val="0"/>
                </a:spcAft>
                <a:tabLst>
                  <a:tab pos="2100263" algn="r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Clr>
                  <a:srgbClr val="000080"/>
                </a:buClr>
                <a:buSzPct val="90000"/>
                <a:buFont typeface="Monotype Sorts" pitchFamily="2" charset="2"/>
                <a:buNone/>
              </a:pPr>
              <a:r>
                <a:rPr lang="en-US" sz="1600" b="1" dirty="0">
                  <a:latin typeface="RubFlama" pitchFamily="2" charset="0"/>
                </a:rPr>
                <a:t>Ruhr-</a:t>
              </a:r>
              <a:r>
                <a:rPr lang="de-DE" sz="1600" b="1" dirty="0">
                  <a:latin typeface="RubFlama" pitchFamily="2" charset="0"/>
                </a:rPr>
                <a:t>University</a:t>
              </a:r>
              <a:r>
                <a:rPr lang="en-US" sz="1600" b="1" dirty="0">
                  <a:latin typeface="RubFlama" pitchFamily="2" charset="0"/>
                </a:rPr>
                <a:t> Bochum </a:t>
              </a:r>
              <a:r>
                <a:rPr lang="en-US" sz="1400" dirty="0">
                  <a:latin typeface="RubFlama" pitchFamily="2" charset="0"/>
                </a:rPr>
                <a:t>(</a:t>
              </a:r>
              <a:r>
                <a:rPr lang="en-US" sz="1400" dirty="0">
                  <a:latin typeface="RubFlama" pitchFamily="2" charset="0"/>
                  <a:hlinkClick r:id="rId4"/>
                </a:rPr>
                <a:t>http://www.rub.de</a:t>
              </a:r>
              <a:r>
                <a:rPr lang="en-US" sz="1400" dirty="0">
                  <a:latin typeface="RubFlama" pitchFamily="2" charset="0"/>
                </a:rPr>
                <a:t>) </a:t>
              </a:r>
            </a:p>
            <a:p>
              <a:pPr>
                <a:buClr>
                  <a:srgbClr val="000080"/>
                </a:buClr>
                <a:buSzPct val="90000"/>
                <a:buFont typeface="Monotype Sorts" pitchFamily="2" charset="2"/>
                <a:buNone/>
              </a:pPr>
              <a:r>
                <a:rPr lang="en-US" sz="1400" dirty="0">
                  <a:latin typeface="RubFlama" pitchFamily="2" charset="0"/>
                </a:rPr>
                <a:t>Foundation:	</a:t>
              </a:r>
              <a:r>
                <a:rPr lang="en-US" sz="1400" dirty="0" smtClean="0">
                  <a:latin typeface="RubFlama" pitchFamily="2" charset="0"/>
                </a:rPr>
                <a:t>1965</a:t>
              </a:r>
              <a:endParaRPr lang="en-US" sz="1400" dirty="0">
                <a:latin typeface="RubFlama" pitchFamily="2" charset="0"/>
              </a:endParaRPr>
            </a:p>
            <a:p>
              <a:pPr>
                <a:buClr>
                  <a:srgbClr val="000080"/>
                </a:buClr>
                <a:buSzPct val="90000"/>
                <a:buFont typeface="Monotype Sorts" pitchFamily="2" charset="2"/>
                <a:buNone/>
              </a:pPr>
              <a:r>
                <a:rPr lang="en-US" sz="1400" dirty="0">
                  <a:latin typeface="RubFlama" pitchFamily="2" charset="0"/>
                </a:rPr>
                <a:t>Students: 	~ 39.000</a:t>
              </a:r>
            </a:p>
            <a:p>
              <a:pPr>
                <a:buClr>
                  <a:srgbClr val="000080"/>
                </a:buClr>
                <a:buSzPct val="90000"/>
                <a:buFont typeface="Monotype Sorts" pitchFamily="2" charset="2"/>
                <a:buNone/>
              </a:pPr>
              <a:r>
                <a:rPr lang="en-US" sz="1400" dirty="0">
                  <a:latin typeface="RubFlama" pitchFamily="2" charset="0"/>
                </a:rPr>
                <a:t>Academic Staff:	~ 2.900</a:t>
              </a:r>
            </a:p>
            <a:p>
              <a:pPr>
                <a:buClr>
                  <a:srgbClr val="000080"/>
                </a:buClr>
                <a:buSzPct val="90000"/>
                <a:buFont typeface="Monotype Sorts" pitchFamily="2" charset="2"/>
                <a:buNone/>
              </a:pPr>
              <a:r>
                <a:rPr lang="en-US" sz="1200" dirty="0">
                  <a:latin typeface="RubFlama" pitchFamily="2" charset="0"/>
                </a:rPr>
                <a:t>thereof permanent:	   ~ 700</a:t>
              </a:r>
            </a:p>
            <a:p>
              <a:pPr>
                <a:buClr>
                  <a:srgbClr val="000080"/>
                </a:buClr>
                <a:buSzPct val="90000"/>
                <a:buFont typeface="Monotype Sorts" pitchFamily="2" charset="2"/>
                <a:buNone/>
              </a:pPr>
              <a:r>
                <a:rPr lang="en-US" sz="1400" dirty="0">
                  <a:latin typeface="RubFlama" pitchFamily="2" charset="0"/>
                </a:rPr>
                <a:t>Faculties:   	20</a:t>
              </a:r>
            </a:p>
            <a:p>
              <a:pPr>
                <a:buClr>
                  <a:srgbClr val="000080"/>
                </a:buClr>
                <a:buSzPct val="90000"/>
                <a:buFont typeface="Monotype Sorts" pitchFamily="2" charset="2"/>
                <a:buNone/>
              </a:pPr>
              <a:r>
                <a:rPr lang="en-US" sz="1400" dirty="0">
                  <a:latin typeface="RubFlama" pitchFamily="2" charset="0"/>
                </a:rPr>
                <a:t>Centers:	11</a:t>
              </a:r>
            </a:p>
          </p:txBody>
        </p:sp>
        <p:pic>
          <p:nvPicPr>
            <p:cNvPr id="2049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863" y="1604963"/>
              <a:ext cx="1541462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304800" y="3556000"/>
            <a:ext cx="7848600" cy="2463800"/>
            <a:chOff x="304800" y="3556000"/>
            <a:chExt cx="7848600" cy="2463800"/>
          </a:xfrm>
        </p:grpSpPr>
        <p:sp>
          <p:nvSpPr>
            <p:cNvPr id="16" name="Textplatzhalter 13"/>
            <p:cNvSpPr txBox="1">
              <a:spLocks/>
            </p:cNvSpPr>
            <p:nvPr/>
          </p:nvSpPr>
          <p:spPr>
            <a:xfrm>
              <a:off x="304800" y="3556000"/>
              <a:ext cx="7716838" cy="395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AADCB"/>
              </a:solidFill>
              <a:prstDash val="solid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b="1" dirty="0" smtClean="0">
                  <a:latin typeface="RubFlama" pitchFamily="2" charset="0"/>
                </a:rPr>
                <a:t>University </a:t>
              </a:r>
              <a:r>
                <a:rPr lang="en-US" b="1" dirty="0">
                  <a:latin typeface="RubFlama" pitchFamily="2" charset="0"/>
                </a:rPr>
                <a:t>of the Western </a:t>
              </a:r>
              <a:r>
                <a:rPr lang="en-US" b="1" dirty="0" smtClean="0">
                  <a:latin typeface="RubFlama" pitchFamily="2" charset="0"/>
                </a:rPr>
                <a:t>Cape (ISD and </a:t>
              </a:r>
              <a:r>
                <a:rPr lang="en-US" b="1" dirty="0" err="1" smtClean="0">
                  <a:latin typeface="RubFlama" pitchFamily="2" charset="0"/>
                </a:rPr>
                <a:t>SoG</a:t>
              </a:r>
              <a:r>
                <a:rPr lang="en-US" b="1" dirty="0" smtClean="0">
                  <a:latin typeface="RubFlama" pitchFamily="2" charset="0"/>
                </a:rPr>
                <a:t>)</a:t>
              </a:r>
              <a:endParaRPr lang="de-DE" b="1" dirty="0">
                <a:latin typeface="RubFlama" pitchFamily="2" charset="0"/>
              </a:endParaRPr>
            </a:p>
          </p:txBody>
        </p:sp>
        <p:pic>
          <p:nvPicPr>
            <p:cNvPr id="20485" name="Grafik 16" descr="school of governmen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044950"/>
              <a:ext cx="2544763" cy="195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18"/>
            <p:cNvSpPr>
              <a:spLocks noChangeArrowheads="1"/>
            </p:cNvSpPr>
            <p:nvPr/>
          </p:nvSpPr>
          <p:spPr bwMode="auto">
            <a:xfrm>
              <a:off x="5491163" y="4051300"/>
              <a:ext cx="2662237" cy="196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73075">
                <a:buClr>
                  <a:srgbClr val="000080"/>
                </a:buClr>
                <a:buSzPct val="90000"/>
                <a:buFont typeface="Monotype Sorts" pitchFamily="2" charset="2"/>
                <a:buNone/>
                <a:tabLst>
                  <a:tab pos="2100263" algn="r"/>
                </a:tabLst>
              </a:pPr>
              <a:r>
                <a:rPr lang="en-US" sz="1600" b="1">
                  <a:latin typeface="RubFlama" pitchFamily="2" charset="0"/>
                </a:rPr>
                <a:t>University of the Western Cape </a:t>
              </a:r>
              <a:r>
                <a:rPr lang="en-US" sz="1400">
                  <a:latin typeface="RubFlama" pitchFamily="2" charset="0"/>
                </a:rPr>
                <a:t>(</a:t>
              </a:r>
              <a:r>
                <a:rPr lang="en-US" sz="1400">
                  <a:latin typeface="RubFlama" pitchFamily="2" charset="0"/>
                  <a:hlinkClick r:id="rId7"/>
                </a:rPr>
                <a:t>http://www.uwc.ac.za</a:t>
              </a:r>
              <a:r>
                <a:rPr lang="en-US" sz="1400">
                  <a:latin typeface="RubFlama" pitchFamily="2" charset="0"/>
                </a:rPr>
                <a:t>) </a:t>
              </a:r>
            </a:p>
            <a:p>
              <a:pPr defTabSz="473075">
                <a:buClr>
                  <a:srgbClr val="000080"/>
                </a:buClr>
                <a:buSzPct val="90000"/>
                <a:buFont typeface="Monotype Sorts" pitchFamily="2" charset="2"/>
                <a:buNone/>
                <a:tabLst>
                  <a:tab pos="2100263" algn="r"/>
                </a:tabLst>
              </a:pPr>
              <a:r>
                <a:rPr lang="en-US" sz="1400">
                  <a:latin typeface="RubFlama" pitchFamily="2" charset="0"/>
                </a:rPr>
                <a:t>Foundation:       	1959</a:t>
              </a:r>
            </a:p>
            <a:p>
              <a:pPr defTabSz="473075">
                <a:buClr>
                  <a:srgbClr val="000080"/>
                </a:buClr>
                <a:buSzPct val="90000"/>
                <a:buFont typeface="Monotype Sorts" pitchFamily="2" charset="2"/>
                <a:buNone/>
                <a:tabLst>
                  <a:tab pos="2100263" algn="r"/>
                </a:tabLst>
              </a:pPr>
              <a:r>
                <a:rPr lang="en-US" sz="1400">
                  <a:latin typeface="RubFlama" pitchFamily="2" charset="0"/>
                </a:rPr>
                <a:t>Students:	~ 15.000</a:t>
              </a:r>
            </a:p>
            <a:p>
              <a:pPr defTabSz="473075">
                <a:buClr>
                  <a:srgbClr val="000080"/>
                </a:buClr>
                <a:buSzPct val="90000"/>
                <a:buFont typeface="Monotype Sorts" pitchFamily="2" charset="2"/>
                <a:buNone/>
                <a:tabLst>
                  <a:tab pos="2100263" algn="r"/>
                </a:tabLst>
              </a:pPr>
              <a:r>
                <a:rPr lang="en-US" sz="1400">
                  <a:latin typeface="RubFlama" pitchFamily="2" charset="0"/>
                </a:rPr>
                <a:t>Permanent </a:t>
              </a:r>
              <a:br>
                <a:rPr lang="en-US" sz="1400">
                  <a:latin typeface="RubFlama" pitchFamily="2" charset="0"/>
                </a:rPr>
              </a:br>
              <a:r>
                <a:rPr lang="en-US" sz="1400">
                  <a:latin typeface="RubFlama" pitchFamily="2" charset="0"/>
                </a:rPr>
                <a:t>Academic Staff:	     ~ 1.000</a:t>
              </a:r>
            </a:p>
            <a:p>
              <a:pPr defTabSz="473075">
                <a:buClr>
                  <a:srgbClr val="000080"/>
                </a:buClr>
                <a:buSzPct val="90000"/>
                <a:buFont typeface="Monotype Sorts" pitchFamily="2" charset="2"/>
                <a:buNone/>
                <a:tabLst>
                  <a:tab pos="2100263" algn="r"/>
                </a:tabLst>
              </a:pPr>
              <a:r>
                <a:rPr lang="en-US" sz="1400">
                  <a:latin typeface="RubFlama" pitchFamily="2" charset="0"/>
                </a:rPr>
                <a:t>Departments:	68</a:t>
              </a:r>
            </a:p>
            <a:p>
              <a:pPr defTabSz="473075">
                <a:buClr>
                  <a:srgbClr val="000080"/>
                </a:buClr>
                <a:buSzPct val="90000"/>
                <a:buFont typeface="Monotype Sorts" pitchFamily="2" charset="2"/>
                <a:buNone/>
                <a:tabLst>
                  <a:tab pos="2100263" algn="r"/>
                </a:tabLst>
              </a:pPr>
              <a:r>
                <a:rPr lang="en-US" sz="1400">
                  <a:latin typeface="RubFlama" pitchFamily="2" charset="0"/>
                </a:rPr>
                <a:t>Institutes:	16</a:t>
              </a:r>
            </a:p>
          </p:txBody>
        </p:sp>
        <p:pic>
          <p:nvPicPr>
            <p:cNvPr id="20491" name="Picture 1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88" y="3987800"/>
              <a:ext cx="1143000" cy="88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platzhalter 13"/>
          <p:cNvSpPr txBox="1">
            <a:spLocks/>
          </p:cNvSpPr>
          <p:nvPr/>
        </p:nvSpPr>
        <p:spPr bwMode="auto">
          <a:xfrm>
            <a:off x="355600" y="315888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 smtClean="0">
                <a:solidFill>
                  <a:schemeClr val="bg1"/>
                </a:solidFill>
                <a:latin typeface="RubFlama" pitchFamily="2" charset="0"/>
              </a:rPr>
              <a:t>1 Partners: RUB and UWC</a:t>
            </a:r>
            <a:endParaRPr lang="de-DE" sz="1600" dirty="0">
              <a:solidFill>
                <a:schemeClr val="bg1"/>
              </a:solidFill>
              <a:latin typeface="RubFla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4" name="Text Box 152"/>
          <p:cNvSpPr txBox="1">
            <a:spLocks noChangeArrowheads="1"/>
          </p:cNvSpPr>
          <p:nvPr/>
        </p:nvSpPr>
        <p:spPr bwMode="auto">
          <a:xfrm>
            <a:off x="228600" y="990600"/>
            <a:ext cx="8305800" cy="504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0413" indent="-28575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9513" indent="-22860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  <a:buClr>
                <a:srgbClr val="7AADCB"/>
              </a:buClr>
              <a:buSzPct val="150000"/>
              <a:buFont typeface="Wingdings" pitchFamily="2" charset="2"/>
              <a:buChar char="§"/>
            </a:pP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Early 1990ies – RUB </a:t>
            </a:r>
            <a:r>
              <a:rPr lang="de-DE" sz="2000" b="1" dirty="0" err="1">
                <a:solidFill>
                  <a:srgbClr val="1C1C1C"/>
                </a:solidFill>
                <a:latin typeface="RubFlama" pitchFamily="2" charset="0"/>
                <a:cs typeface="Arial" charset="0"/>
              </a:rPr>
              <a:t>and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UWC </a:t>
            </a:r>
            <a:r>
              <a:rPr lang="de-DE" sz="2000" b="1" dirty="0" err="1">
                <a:solidFill>
                  <a:srgbClr val="1C1C1C"/>
                </a:solidFill>
                <a:latin typeface="RubFlama" pitchFamily="2" charset="0"/>
                <a:cs typeface="Arial" charset="0"/>
              </a:rPr>
              <a:t>are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>
                <a:solidFill>
                  <a:srgbClr val="1C1C1C"/>
                </a:solidFill>
                <a:latin typeface="RubFlama" pitchFamily="2" charset="0"/>
                <a:cs typeface="Arial" charset="0"/>
              </a:rPr>
              <a:t>members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>
                <a:solidFill>
                  <a:srgbClr val="1C1C1C"/>
                </a:solidFill>
                <a:latin typeface="RubFlama" pitchFamily="2" charset="0"/>
                <a:cs typeface="Arial" charset="0"/>
              </a:rPr>
              <a:t>of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UNESCO-UNITWIN (</a:t>
            </a:r>
            <a:r>
              <a:rPr lang="de-DE" sz="2000" b="1" dirty="0" err="1">
                <a:solidFill>
                  <a:srgbClr val="1C1C1C"/>
                </a:solidFill>
                <a:latin typeface="RubFlama" pitchFamily="2" charset="0"/>
                <a:cs typeface="Arial" charset="0"/>
              </a:rPr>
              <a:t>together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>
                <a:solidFill>
                  <a:srgbClr val="1C1C1C"/>
                </a:solidFill>
                <a:latin typeface="RubFlama" pitchFamily="2" charset="0"/>
                <a:cs typeface="Arial" charset="0"/>
              </a:rPr>
              <a:t>with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U Utrecht, U Lund, U Porto, UNAM, U Eduardo </a:t>
            </a:r>
            <a:r>
              <a:rPr lang="de-DE" sz="2000" b="1" dirty="0" err="1">
                <a:solidFill>
                  <a:srgbClr val="1C1C1C"/>
                </a:solidFill>
                <a:latin typeface="RubFlama" pitchFamily="2" charset="0"/>
                <a:cs typeface="Arial" charset="0"/>
              </a:rPr>
              <a:t>Mondlane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, UZ),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few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funding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, </a:t>
            </a:r>
            <a:r>
              <a:rPr lang="de-DE" sz="2000" b="1" dirty="0" err="1">
                <a:solidFill>
                  <a:srgbClr val="1C1C1C"/>
                </a:solidFill>
                <a:latin typeface="RubFlama" pitchFamily="2" charset="0"/>
                <a:cs typeface="Arial" charset="0"/>
              </a:rPr>
              <a:t>few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activities</a:t>
            </a:r>
            <a:endParaRPr lang="de-DE" sz="2000" b="1" dirty="0" smtClean="0">
              <a:solidFill>
                <a:srgbClr val="1C1C1C"/>
              </a:solidFill>
              <a:latin typeface="RubFlama" pitchFamily="2" charset="0"/>
              <a:cs typeface="Arial" charset="0"/>
            </a:endParaRPr>
          </a:p>
          <a:p>
            <a:pPr>
              <a:spcAft>
                <a:spcPts val="1000"/>
              </a:spcAft>
              <a:buClr>
                <a:srgbClr val="7AADCB"/>
              </a:buClr>
              <a:buSzPct val="150000"/>
              <a:buFont typeface="Wingdings" pitchFamily="2" charset="2"/>
              <a:buChar char="§"/>
            </a:pP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1998 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– 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Development-Research Conference </a:t>
            </a:r>
            <a:r>
              <a:rPr lang="de-DE" sz="2000" b="1" dirty="0" err="1">
                <a:solidFill>
                  <a:srgbClr val="1C1C1C"/>
                </a:solidFill>
                <a:latin typeface="RubFlama" pitchFamily="2" charset="0"/>
                <a:cs typeface="Arial" charset="0"/>
              </a:rPr>
              <a:t>at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RUB (UNITWIN)</a:t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=&gt;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incompatible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academic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programmes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/>
            </a:r>
            <a:b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     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but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common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research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interests</a:t>
            </a:r>
            <a:endParaRPr lang="de-DE" sz="2000" b="1" dirty="0" smtClean="0">
              <a:solidFill>
                <a:srgbClr val="1C1C1C"/>
              </a:solidFill>
              <a:latin typeface="RubFlama" pitchFamily="2" charset="0"/>
              <a:cs typeface="Arial" charset="0"/>
            </a:endParaRPr>
          </a:p>
          <a:p>
            <a:pPr>
              <a:spcAft>
                <a:spcPts val="1000"/>
              </a:spcAft>
              <a:buClr>
                <a:srgbClr val="7AADCB"/>
              </a:buClr>
              <a:buSzPct val="150000"/>
              <a:buFont typeface="Wingdings" pitchFamily="2" charset="2"/>
              <a:buChar char="§"/>
            </a:pP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1998 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– 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Design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of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a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development-oriented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Masters‘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programme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in an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environment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where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there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is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none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but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which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is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on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the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move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towards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Bologna</a:t>
            </a:r>
          </a:p>
          <a:p>
            <a:pPr>
              <a:spcAft>
                <a:spcPts val="1000"/>
              </a:spcAft>
              <a:buClr>
                <a:srgbClr val="7AADCB"/>
              </a:buClr>
              <a:buSzPct val="150000"/>
              <a:buFont typeface="Wingdings" pitchFamily="2" charset="2"/>
              <a:buChar char="§"/>
            </a:pP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2000 – Start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with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the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MA in Development Management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at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RUB</a:t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(20-25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seats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,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around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169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mostly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international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applications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)</a:t>
            </a:r>
          </a:p>
          <a:p>
            <a:pPr>
              <a:spcAft>
                <a:spcPts val="1000"/>
              </a:spcAft>
              <a:buClr>
                <a:srgbClr val="7AADCB"/>
              </a:buClr>
              <a:buSzPct val="150000"/>
              <a:buFont typeface="Wingdings" pitchFamily="2" charset="2"/>
              <a:buChar char="§"/>
            </a:pP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2002 – Start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with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the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Bochum Programme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of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Development Management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at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UWC (15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seats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, 60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applications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,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most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from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Africa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)</a:t>
            </a:r>
          </a:p>
          <a:p>
            <a:pPr>
              <a:spcAft>
                <a:spcPts val="1000"/>
              </a:spcAft>
              <a:buClr>
                <a:srgbClr val="7AADCB"/>
              </a:buClr>
              <a:buSzPct val="150000"/>
              <a:buFont typeface="Wingdings" pitchFamily="2" charset="2"/>
              <a:buChar char="§"/>
            </a:pP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Since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2004: 580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applications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on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average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for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both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programmes</a:t>
            </a:r>
            <a:endParaRPr lang="de-DE" sz="2000" b="1" dirty="0" smtClean="0">
              <a:solidFill>
                <a:srgbClr val="1C1C1C"/>
              </a:solidFill>
              <a:latin typeface="RubFlama" pitchFamily="2" charset="0"/>
              <a:cs typeface="Arial" charset="0"/>
            </a:endParaRPr>
          </a:p>
        </p:txBody>
      </p:sp>
      <p:sp>
        <p:nvSpPr>
          <p:cNvPr id="5" name="Textplatzhalter 13"/>
          <p:cNvSpPr txBox="1">
            <a:spLocks/>
          </p:cNvSpPr>
          <p:nvPr/>
        </p:nvSpPr>
        <p:spPr bwMode="auto">
          <a:xfrm>
            <a:off x="355600" y="315888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RubFlama" pitchFamily="2" charset="0"/>
              </a:rPr>
              <a:t>2.1 Bologna: RUB-UWC Collaboration at the Masters‘ Level</a:t>
            </a:r>
            <a:endParaRPr lang="de-DE" sz="1600" dirty="0">
              <a:solidFill>
                <a:schemeClr val="bg1"/>
              </a:solidFill>
              <a:latin typeface="RubFla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3"/>
          <p:cNvSpPr txBox="1">
            <a:spLocks/>
          </p:cNvSpPr>
          <p:nvPr/>
        </p:nvSpPr>
        <p:spPr bwMode="auto">
          <a:xfrm>
            <a:off x="355600" y="315888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RubFlama" pitchFamily="2" charset="0"/>
              </a:rPr>
              <a:t>2.2 Bochum </a:t>
            </a:r>
            <a:r>
              <a:rPr lang="en-US" sz="1600" dirty="0" err="1" smtClean="0">
                <a:solidFill>
                  <a:schemeClr val="bg1"/>
                </a:solidFill>
                <a:latin typeface="RubFlama" pitchFamily="2" charset="0"/>
              </a:rPr>
              <a:t>Programme</a:t>
            </a:r>
            <a:r>
              <a:rPr lang="en-US" sz="1600" dirty="0" smtClean="0">
                <a:solidFill>
                  <a:schemeClr val="bg1"/>
                </a:solidFill>
                <a:latin typeface="RubFlama" pitchFamily="2" charset="0"/>
              </a:rPr>
              <a:t> at UWC</a:t>
            </a:r>
            <a:endParaRPr lang="de-DE" sz="1600" dirty="0">
              <a:solidFill>
                <a:schemeClr val="bg1"/>
              </a:solidFill>
              <a:latin typeface="RubFlama" pitchFamily="2" charset="0"/>
            </a:endParaRPr>
          </a:p>
        </p:txBody>
      </p:sp>
      <p:sp>
        <p:nvSpPr>
          <p:cNvPr id="32" name="Rechteck 31"/>
          <p:cNvSpPr>
            <a:spLocks noChangeArrowheads="1"/>
          </p:cNvSpPr>
          <p:nvPr/>
        </p:nvSpPr>
        <p:spPr bwMode="auto">
          <a:xfrm>
            <a:off x="3603625" y="1371600"/>
            <a:ext cx="1403350" cy="1219200"/>
          </a:xfrm>
          <a:prstGeom prst="rect">
            <a:avLst/>
          </a:prstGeom>
          <a:solidFill>
            <a:schemeClr val="accent2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RubFlama" pitchFamily="2" charset="0"/>
              </a:rPr>
              <a:t>MA DM </a:t>
            </a:r>
          </a:p>
          <a:p>
            <a:pPr algn="ctr"/>
            <a:r>
              <a:rPr lang="en-GB" sz="2000" dirty="0">
                <a:solidFill>
                  <a:srgbClr val="FFFFFF"/>
                </a:solidFill>
                <a:latin typeface="RubFlama" pitchFamily="2" charset="0"/>
              </a:rPr>
              <a:t>(</a:t>
            </a:r>
            <a:r>
              <a:rPr lang="en-GB" sz="2000" dirty="0" err="1">
                <a:solidFill>
                  <a:srgbClr val="FFFFFF"/>
                </a:solidFill>
                <a:latin typeface="RubFlama" pitchFamily="2" charset="0"/>
              </a:rPr>
              <a:t>BoPr</a:t>
            </a:r>
            <a:r>
              <a:rPr lang="en-GB" sz="2000" dirty="0">
                <a:solidFill>
                  <a:srgbClr val="FFFFFF"/>
                </a:solidFill>
                <a:latin typeface="RubFlama" pitchFamily="2" charset="0"/>
              </a:rPr>
              <a:t> at UWC)</a:t>
            </a:r>
          </a:p>
        </p:txBody>
      </p:sp>
      <p:grpSp>
        <p:nvGrpSpPr>
          <p:cNvPr id="13440" name="Gruppieren 13439"/>
          <p:cNvGrpSpPr/>
          <p:nvPr/>
        </p:nvGrpSpPr>
        <p:grpSpPr>
          <a:xfrm>
            <a:off x="825500" y="1371600"/>
            <a:ext cx="7023100" cy="1219200"/>
            <a:chOff x="825500" y="1371600"/>
            <a:chExt cx="7023100" cy="1219200"/>
          </a:xfrm>
        </p:grpSpPr>
        <p:sp>
          <p:nvSpPr>
            <p:cNvPr id="31" name="Rechteck 30"/>
            <p:cNvSpPr>
              <a:spLocks noChangeArrowheads="1"/>
            </p:cNvSpPr>
            <p:nvPr/>
          </p:nvSpPr>
          <p:spPr bwMode="auto">
            <a:xfrm>
              <a:off x="825500" y="1371600"/>
              <a:ext cx="1384300" cy="1219200"/>
            </a:xfrm>
            <a:prstGeom prst="rect">
              <a:avLst/>
            </a:prstGeom>
            <a:solidFill>
              <a:schemeClr val="accent2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000" dirty="0">
                  <a:solidFill>
                    <a:srgbClr val="FFFFFF"/>
                  </a:solidFill>
                  <a:latin typeface="RubFlama" pitchFamily="2" charset="0"/>
                </a:rPr>
                <a:t>MA </a:t>
              </a:r>
              <a:r>
                <a:rPr lang="en-GB" sz="2000" dirty="0" err="1">
                  <a:solidFill>
                    <a:srgbClr val="FFFFFF"/>
                  </a:solidFill>
                  <a:latin typeface="RubFlama" pitchFamily="2" charset="0"/>
                </a:rPr>
                <a:t>DevSt</a:t>
              </a:r>
              <a:r>
                <a:rPr lang="en-GB" sz="2000" dirty="0">
                  <a:solidFill>
                    <a:srgbClr val="FFFFFF"/>
                  </a:solidFill>
                  <a:latin typeface="RubFlama" pitchFamily="2" charset="0"/>
                </a:rPr>
                <a:t> </a:t>
              </a:r>
            </a:p>
            <a:p>
              <a:pPr algn="ctr"/>
              <a:r>
                <a:rPr lang="en-GB" sz="2000" dirty="0">
                  <a:solidFill>
                    <a:srgbClr val="FFFFFF"/>
                  </a:solidFill>
                  <a:latin typeface="RubFlama" pitchFamily="2" charset="0"/>
                </a:rPr>
                <a:t>(ISD, UWC)</a:t>
              </a:r>
            </a:p>
          </p:txBody>
        </p:sp>
        <p:sp>
          <p:nvSpPr>
            <p:cNvPr id="33" name="Rechteck 32"/>
            <p:cNvSpPr>
              <a:spLocks noChangeArrowheads="1"/>
            </p:cNvSpPr>
            <p:nvPr/>
          </p:nvSpPr>
          <p:spPr bwMode="auto">
            <a:xfrm>
              <a:off x="6477000" y="1371600"/>
              <a:ext cx="1371600" cy="1219200"/>
            </a:xfrm>
            <a:prstGeom prst="rect">
              <a:avLst/>
            </a:prstGeom>
            <a:solidFill>
              <a:schemeClr val="accent2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000">
                  <a:solidFill>
                    <a:srgbClr val="FFFFFF"/>
                  </a:solidFill>
                  <a:latin typeface="RubFlama" pitchFamily="2" charset="0"/>
                </a:rPr>
                <a:t>MPA</a:t>
              </a:r>
            </a:p>
            <a:p>
              <a:pPr algn="ctr"/>
              <a:r>
                <a:rPr lang="en-GB" sz="2000">
                  <a:solidFill>
                    <a:srgbClr val="FFFFFF"/>
                  </a:solidFill>
                  <a:latin typeface="RubFlama" pitchFamily="2" charset="0"/>
                </a:rPr>
                <a:t>(SoG, UWC)</a:t>
              </a:r>
            </a:p>
          </p:txBody>
        </p:sp>
      </p:grpSp>
      <p:grpSp>
        <p:nvGrpSpPr>
          <p:cNvPr id="49" name="Group 1079"/>
          <p:cNvGrpSpPr>
            <a:grpSpLocks/>
          </p:cNvGrpSpPr>
          <p:nvPr/>
        </p:nvGrpSpPr>
        <p:grpSpPr bwMode="auto">
          <a:xfrm>
            <a:off x="2209800" y="1524000"/>
            <a:ext cx="4267200" cy="685800"/>
            <a:chOff x="1392" y="960"/>
            <a:chExt cx="2688" cy="432"/>
          </a:xfrm>
        </p:grpSpPr>
        <p:sp>
          <p:nvSpPr>
            <p:cNvPr id="50" name="AutoShape 1062"/>
            <p:cNvSpPr>
              <a:spLocks noChangeArrowheads="1"/>
            </p:cNvSpPr>
            <p:nvPr/>
          </p:nvSpPr>
          <p:spPr bwMode="auto">
            <a:xfrm>
              <a:off x="1400" y="1192"/>
              <a:ext cx="864" cy="192"/>
            </a:xfrm>
            <a:prstGeom prst="leftRightArrow">
              <a:avLst>
                <a:gd name="adj1" fmla="val 50000"/>
                <a:gd name="adj2" fmla="val 90000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AutoShape 1063"/>
            <p:cNvSpPr>
              <a:spLocks noChangeArrowheads="1"/>
            </p:cNvSpPr>
            <p:nvPr/>
          </p:nvSpPr>
          <p:spPr bwMode="auto">
            <a:xfrm>
              <a:off x="3176" y="1200"/>
              <a:ext cx="880" cy="192"/>
            </a:xfrm>
            <a:prstGeom prst="leftRightArrow">
              <a:avLst>
                <a:gd name="adj1" fmla="val 50000"/>
                <a:gd name="adj2" fmla="val 91667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platzhalter 13"/>
            <p:cNvSpPr txBox="1">
              <a:spLocks/>
            </p:cNvSpPr>
            <p:nvPr/>
          </p:nvSpPr>
          <p:spPr bwMode="auto">
            <a:xfrm>
              <a:off x="1392" y="960"/>
              <a:ext cx="9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sz="1600" dirty="0">
                  <a:solidFill>
                    <a:srgbClr val="1C1C1C"/>
                  </a:solidFill>
                  <a:latin typeface="RubFlama" pitchFamily="2" charset="0"/>
                </a:rPr>
                <a:t>Recognition </a:t>
              </a:r>
              <a:r>
                <a:rPr lang="de-DE" sz="1600" dirty="0" err="1">
                  <a:solidFill>
                    <a:srgbClr val="1C1C1C"/>
                  </a:solidFill>
                  <a:latin typeface="RubFlama" pitchFamily="2" charset="0"/>
                </a:rPr>
                <a:t>of</a:t>
              </a:r>
              <a:endParaRPr lang="de-DE" sz="1600" dirty="0">
                <a:solidFill>
                  <a:srgbClr val="1C1C1C"/>
                </a:solidFill>
                <a:latin typeface="RubFlama" pitchFamily="2" charset="0"/>
              </a:endParaRPr>
            </a:p>
            <a:p>
              <a:pPr algn="ctr">
                <a:spcBef>
                  <a:spcPct val="20000"/>
                </a:spcBef>
              </a:pPr>
              <a:endParaRPr lang="de-DE" sz="1600" dirty="0">
                <a:solidFill>
                  <a:srgbClr val="1C1C1C"/>
                </a:solidFill>
                <a:latin typeface="RubFlama" pitchFamily="2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de-DE" sz="1600" dirty="0" err="1">
                  <a:solidFill>
                    <a:srgbClr val="1C1C1C"/>
                  </a:solidFill>
                  <a:latin typeface="RubFlama" pitchFamily="2" charset="0"/>
                </a:rPr>
                <a:t>modules</a:t>
              </a:r>
              <a:endParaRPr lang="de-DE" sz="1600" dirty="0">
                <a:solidFill>
                  <a:srgbClr val="1C1C1C"/>
                </a:solidFill>
                <a:latin typeface="RubFlama" pitchFamily="2" charset="0"/>
              </a:endParaRPr>
            </a:p>
          </p:txBody>
        </p:sp>
        <p:sp>
          <p:nvSpPr>
            <p:cNvPr id="53" name="Textplatzhalter 13"/>
            <p:cNvSpPr txBox="1">
              <a:spLocks/>
            </p:cNvSpPr>
            <p:nvPr/>
          </p:nvSpPr>
          <p:spPr bwMode="auto">
            <a:xfrm>
              <a:off x="3168" y="960"/>
              <a:ext cx="9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Recognition of</a:t>
              </a:r>
            </a:p>
            <a:p>
              <a:pPr algn="ctr">
                <a:spcBef>
                  <a:spcPct val="20000"/>
                </a:spcBef>
              </a:pPr>
              <a:endParaRPr lang="de-DE" sz="1600">
                <a:solidFill>
                  <a:srgbClr val="1C1C1C"/>
                </a:solidFill>
                <a:latin typeface="RubFlama" pitchFamily="2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modules</a:t>
              </a:r>
            </a:p>
          </p:txBody>
        </p:sp>
      </p:grpSp>
      <p:grpSp>
        <p:nvGrpSpPr>
          <p:cNvPr id="54" name="Group 1080"/>
          <p:cNvGrpSpPr>
            <a:grpSpLocks/>
          </p:cNvGrpSpPr>
          <p:nvPr/>
        </p:nvGrpSpPr>
        <p:grpSpPr bwMode="auto">
          <a:xfrm>
            <a:off x="1066800" y="685800"/>
            <a:ext cx="6324600" cy="684213"/>
            <a:chOff x="672" y="432"/>
            <a:chExt cx="3984" cy="431"/>
          </a:xfrm>
        </p:grpSpPr>
        <p:sp>
          <p:nvSpPr>
            <p:cNvPr id="55" name="AutoShape 1067"/>
            <p:cNvSpPr>
              <a:spLocks noChangeArrowheads="1"/>
            </p:cNvSpPr>
            <p:nvPr/>
          </p:nvSpPr>
          <p:spPr bwMode="auto">
            <a:xfrm rot="6612">
              <a:off x="2400" y="608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AutoShape 1068"/>
            <p:cNvSpPr>
              <a:spLocks noChangeArrowheads="1"/>
            </p:cNvSpPr>
            <p:nvPr/>
          </p:nvSpPr>
          <p:spPr bwMode="auto">
            <a:xfrm rot="6612">
              <a:off x="672" y="608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Rectangle 1069"/>
            <p:cNvSpPr>
              <a:spLocks noChangeArrowheads="1"/>
            </p:cNvSpPr>
            <p:nvPr/>
          </p:nvSpPr>
          <p:spPr bwMode="auto">
            <a:xfrm>
              <a:off x="720" y="480"/>
              <a:ext cx="1824" cy="192"/>
            </a:xfrm>
            <a:prstGeom prst="rect">
              <a:avLst/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8" name="Textplatzhalter 13"/>
            <p:cNvSpPr txBox="1">
              <a:spLocks/>
            </p:cNvSpPr>
            <p:nvPr/>
          </p:nvSpPr>
          <p:spPr bwMode="auto">
            <a:xfrm>
              <a:off x="768" y="432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dirty="0">
                  <a:solidFill>
                    <a:schemeClr val="bg1"/>
                  </a:solidFill>
                  <a:latin typeface="RubFlama" pitchFamily="2" charset="0"/>
                </a:rPr>
                <a:t>Second </a:t>
              </a:r>
              <a:r>
                <a:rPr lang="de-DE" dirty="0" err="1">
                  <a:solidFill>
                    <a:schemeClr val="bg1"/>
                  </a:solidFill>
                  <a:latin typeface="RubFlama" pitchFamily="2" charset="0"/>
                </a:rPr>
                <a:t>degree</a:t>
              </a:r>
              <a:r>
                <a:rPr lang="de-DE" dirty="0">
                  <a:solidFill>
                    <a:schemeClr val="bg1"/>
                  </a:solidFill>
                  <a:latin typeface="RubFlama" pitchFamily="2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RubFlama" pitchFamily="2" charset="0"/>
                </a:rPr>
                <a:t>option</a:t>
              </a:r>
              <a:endParaRPr lang="de-DE" dirty="0">
                <a:solidFill>
                  <a:schemeClr val="bg1"/>
                </a:solidFill>
                <a:latin typeface="RubFlama" pitchFamily="2" charset="0"/>
              </a:endParaRPr>
            </a:p>
          </p:txBody>
        </p:sp>
        <p:sp>
          <p:nvSpPr>
            <p:cNvPr id="59" name="AutoShape 1071"/>
            <p:cNvSpPr>
              <a:spLocks noChangeArrowheads="1"/>
            </p:cNvSpPr>
            <p:nvPr/>
          </p:nvSpPr>
          <p:spPr bwMode="auto">
            <a:xfrm rot="6612">
              <a:off x="2736" y="624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" name="Rectangle 1072"/>
            <p:cNvSpPr>
              <a:spLocks noChangeArrowheads="1"/>
            </p:cNvSpPr>
            <p:nvPr/>
          </p:nvSpPr>
          <p:spPr bwMode="auto">
            <a:xfrm>
              <a:off x="2784" y="480"/>
              <a:ext cx="1824" cy="192"/>
            </a:xfrm>
            <a:prstGeom prst="rect">
              <a:avLst/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Textplatzhalter 13"/>
            <p:cNvSpPr txBox="1">
              <a:spLocks/>
            </p:cNvSpPr>
            <p:nvPr/>
          </p:nvSpPr>
          <p:spPr bwMode="auto">
            <a:xfrm>
              <a:off x="2832" y="432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>
                  <a:solidFill>
                    <a:schemeClr val="bg1"/>
                  </a:solidFill>
                  <a:latin typeface="RubFlama" pitchFamily="2" charset="0"/>
                </a:rPr>
                <a:t>Second degree option</a:t>
              </a:r>
            </a:p>
          </p:txBody>
        </p:sp>
        <p:sp>
          <p:nvSpPr>
            <p:cNvPr id="62" name="AutoShape 1074"/>
            <p:cNvSpPr>
              <a:spLocks noChangeArrowheads="1"/>
            </p:cNvSpPr>
            <p:nvPr/>
          </p:nvSpPr>
          <p:spPr bwMode="auto">
            <a:xfrm rot="6612">
              <a:off x="4464" y="624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1386515" y="2616200"/>
            <a:ext cx="5928685" cy="584200"/>
            <a:chOff x="1386515" y="2616200"/>
            <a:chExt cx="5928685" cy="584200"/>
          </a:xfrm>
        </p:grpSpPr>
        <p:sp>
          <p:nvSpPr>
            <p:cNvPr id="104" name="AutoShape 1051"/>
            <p:cNvSpPr>
              <a:spLocks noChangeArrowheads="1"/>
            </p:cNvSpPr>
            <p:nvPr/>
          </p:nvSpPr>
          <p:spPr bwMode="auto">
            <a:xfrm rot="21593388" flipV="1">
              <a:off x="4152900" y="2616200"/>
              <a:ext cx="304800" cy="379413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AutoShape 1052"/>
            <p:cNvSpPr>
              <a:spLocks noChangeArrowheads="1"/>
            </p:cNvSpPr>
            <p:nvPr/>
          </p:nvSpPr>
          <p:spPr bwMode="auto">
            <a:xfrm rot="21593388" flipV="1">
              <a:off x="1386515" y="2616200"/>
              <a:ext cx="304800" cy="379413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AutoShape 1053"/>
            <p:cNvSpPr>
              <a:spLocks noChangeArrowheads="1"/>
            </p:cNvSpPr>
            <p:nvPr/>
          </p:nvSpPr>
          <p:spPr bwMode="auto">
            <a:xfrm rot="21593388" flipV="1">
              <a:off x="7010400" y="2616200"/>
              <a:ext cx="304800" cy="379413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" name="Rectangle 1058"/>
            <p:cNvSpPr>
              <a:spLocks noChangeArrowheads="1"/>
            </p:cNvSpPr>
            <p:nvPr/>
          </p:nvSpPr>
          <p:spPr bwMode="auto">
            <a:xfrm>
              <a:off x="1447800" y="2895600"/>
              <a:ext cx="5791200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Textplatzhalter 13"/>
            <p:cNvSpPr txBox="1">
              <a:spLocks/>
            </p:cNvSpPr>
            <p:nvPr/>
          </p:nvSpPr>
          <p:spPr bwMode="auto">
            <a:xfrm>
              <a:off x="1609936" y="2836168"/>
              <a:ext cx="541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sz="2000" dirty="0">
                  <a:solidFill>
                    <a:schemeClr val="bg1"/>
                  </a:solidFill>
                  <a:latin typeface="RubFlama" pitchFamily="2" charset="0"/>
                </a:rPr>
                <a:t>Exchange </a:t>
              </a:r>
              <a:r>
                <a:rPr lang="de-DE" sz="2000" dirty="0" err="1">
                  <a:solidFill>
                    <a:schemeClr val="bg1"/>
                  </a:solidFill>
                  <a:latin typeface="RubFlama" pitchFamily="2" charset="0"/>
                </a:rPr>
                <a:t>of</a:t>
              </a:r>
              <a:r>
                <a:rPr lang="de-DE" sz="2000" dirty="0">
                  <a:solidFill>
                    <a:schemeClr val="bg1"/>
                  </a:solidFill>
                  <a:latin typeface="RubFlama" pitchFamily="2" charset="0"/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  <a:latin typeface="RubFlama" pitchFamily="2" charset="0"/>
                </a:rPr>
                <a:t>lecturers</a:t>
              </a:r>
              <a:r>
                <a:rPr lang="de-DE" sz="2000" dirty="0">
                  <a:solidFill>
                    <a:schemeClr val="bg1">
                      <a:lumMod val="50000"/>
                    </a:schemeClr>
                  </a:solidFill>
                  <a:latin typeface="RubFlama" pitchFamily="2" charset="0"/>
                </a:rPr>
                <a:t>, </a:t>
              </a:r>
              <a:r>
                <a:rPr lang="de-DE" sz="2000" dirty="0" err="1">
                  <a:solidFill>
                    <a:schemeClr val="bg1">
                      <a:lumMod val="50000"/>
                    </a:schemeClr>
                  </a:solidFill>
                  <a:latin typeface="RubFlama" pitchFamily="2" charset="0"/>
                </a:rPr>
                <a:t>joint</a:t>
              </a:r>
              <a:r>
                <a:rPr lang="de-DE" sz="2000" dirty="0">
                  <a:solidFill>
                    <a:schemeClr val="bg1">
                      <a:lumMod val="50000"/>
                    </a:schemeClr>
                  </a:solidFill>
                  <a:latin typeface="RubFlama" pitchFamily="2" charset="0"/>
                </a:rPr>
                <a:t> </a:t>
              </a:r>
              <a:r>
                <a:rPr lang="de-DE" sz="2000" dirty="0" err="1">
                  <a:solidFill>
                    <a:schemeClr val="bg1">
                      <a:lumMod val="50000"/>
                    </a:schemeClr>
                  </a:solidFill>
                  <a:latin typeface="RubFlama" pitchFamily="2" charset="0"/>
                </a:rPr>
                <a:t>supervision</a:t>
              </a:r>
              <a:endParaRPr lang="de-DE" sz="2000" dirty="0">
                <a:solidFill>
                  <a:schemeClr val="bg1">
                    <a:lumMod val="50000"/>
                  </a:schemeClr>
                </a:solidFill>
                <a:latin typeface="RubFlama" pitchFamily="2" charset="0"/>
              </a:endParaRPr>
            </a:p>
          </p:txBody>
        </p:sp>
      </p:grpSp>
      <p:sp>
        <p:nvSpPr>
          <p:cNvPr id="39" name="Textplatzhalter 13"/>
          <p:cNvSpPr txBox="1">
            <a:spLocks/>
          </p:cNvSpPr>
          <p:nvPr/>
        </p:nvSpPr>
        <p:spPr bwMode="auto">
          <a:xfrm>
            <a:off x="1609936" y="2852936"/>
            <a:ext cx="541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2000" dirty="0">
                <a:solidFill>
                  <a:schemeClr val="bg1"/>
                </a:solidFill>
                <a:latin typeface="RubFlama" pitchFamily="2" charset="0"/>
              </a:rPr>
              <a:t>Exchange </a:t>
            </a:r>
            <a:r>
              <a:rPr lang="de-DE" sz="2000" dirty="0" err="1">
                <a:solidFill>
                  <a:schemeClr val="bg1"/>
                </a:solidFill>
                <a:latin typeface="RubFlama" pitchFamily="2" charset="0"/>
              </a:rPr>
              <a:t>of</a:t>
            </a:r>
            <a:r>
              <a:rPr lang="de-DE" sz="2000" dirty="0">
                <a:solidFill>
                  <a:schemeClr val="bg1"/>
                </a:solidFill>
                <a:latin typeface="RubFlama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ubFlama" pitchFamily="2" charset="0"/>
              </a:rPr>
              <a:t>lecturers</a:t>
            </a:r>
            <a:r>
              <a:rPr lang="de-DE" sz="2000" dirty="0">
                <a:solidFill>
                  <a:schemeClr val="bg1"/>
                </a:solidFill>
                <a:latin typeface="RubFlama" pitchFamily="2" charset="0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RubFlama" pitchFamily="2" charset="0"/>
              </a:rPr>
              <a:t>joint</a:t>
            </a:r>
            <a:r>
              <a:rPr lang="de-DE" sz="2000" dirty="0">
                <a:solidFill>
                  <a:schemeClr val="bg1"/>
                </a:solidFill>
                <a:latin typeface="RubFlama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RubFlama" pitchFamily="2" charset="0"/>
              </a:rPr>
              <a:t>supervision</a:t>
            </a:r>
            <a:endParaRPr lang="de-DE" sz="2000" dirty="0">
              <a:solidFill>
                <a:schemeClr val="bg1"/>
              </a:solidFill>
              <a:latin typeface="RubFla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1030" descr="D:\WLoe\Eigene Bilder\Fachzentrumseröffnung 04.2009\Botschafter Haller, Tutu, Bode, O'Conne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2516"/>
            <a:ext cx="6768752" cy="45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5750" y="764704"/>
            <a:ext cx="7715250" cy="720080"/>
          </a:xfrm>
          <a:noFill/>
        </p:spPr>
        <p:txBody>
          <a:bodyPr/>
          <a:lstStyle/>
          <a:p>
            <a:pPr marL="0" indent="0" defTabSz="1200150">
              <a:lnSpc>
                <a:spcPct val="70000"/>
              </a:lnSpc>
              <a:spcAft>
                <a:spcPct val="35000"/>
              </a:spcAft>
              <a:buFont typeface="Arial" charset="0"/>
              <a:buNone/>
            </a:pPr>
            <a:r>
              <a:rPr lang="en-GB" sz="2000" dirty="0" smtClean="0">
                <a:solidFill>
                  <a:srgbClr val="1C1C1C"/>
                </a:solidFill>
                <a:latin typeface="RubFlama" pitchFamily="2" charset="0"/>
                <a:cs typeface="Tahoma" pitchFamily="34" charset="0"/>
              </a:rPr>
              <a:t>The </a:t>
            </a:r>
            <a:r>
              <a:rPr lang="en-GB" sz="2000" b="1" dirty="0" smtClean="0">
                <a:solidFill>
                  <a:srgbClr val="1C1C1C"/>
                </a:solidFill>
                <a:latin typeface="RubFlama" pitchFamily="2" charset="0"/>
                <a:cs typeface="Tahoma" pitchFamily="34" charset="0"/>
              </a:rPr>
              <a:t>Development Research</a:t>
            </a:r>
            <a:r>
              <a:rPr lang="en-GB" sz="2000" dirty="0" smtClean="0">
                <a:solidFill>
                  <a:srgbClr val="1C1C1C"/>
                </a:solidFill>
                <a:latin typeface="RubFlama" pitchFamily="2" charset="0"/>
                <a:cs typeface="Tahoma" pitchFamily="34" charset="0"/>
              </a:rPr>
              <a:t> </a:t>
            </a:r>
            <a:r>
              <a:rPr lang="en-GB" sz="2000" b="1" dirty="0" smtClean="0">
                <a:solidFill>
                  <a:srgbClr val="1C1C1C"/>
                </a:solidFill>
                <a:latin typeface="RubFlama" pitchFamily="2" charset="0"/>
                <a:cs typeface="Tahoma" pitchFamily="34" charset="0"/>
              </a:rPr>
              <a:t>Division</a:t>
            </a:r>
            <a:r>
              <a:rPr lang="en-GB" sz="2000" dirty="0" smtClean="0">
                <a:solidFill>
                  <a:srgbClr val="1C1C1C"/>
                </a:solidFill>
                <a:latin typeface="RubFlama" pitchFamily="2" charset="0"/>
                <a:cs typeface="Tahoma" pitchFamily="34" charset="0"/>
              </a:rPr>
              <a:t> at UWC </a:t>
            </a:r>
            <a:r>
              <a:rPr lang="en-GB" sz="2000" b="1" dirty="0" smtClean="0">
                <a:solidFill>
                  <a:srgbClr val="1C1C1C"/>
                </a:solidFill>
                <a:latin typeface="RubFlama" pitchFamily="2" charset="0"/>
                <a:cs typeface="Tahoma" pitchFamily="34" charset="0"/>
              </a:rPr>
              <a:t>trains future leaders</a:t>
            </a:r>
            <a:r>
              <a:rPr lang="en-GB" sz="2000" dirty="0" smtClean="0">
                <a:solidFill>
                  <a:srgbClr val="1C1C1C"/>
                </a:solidFill>
                <a:latin typeface="RubFlama" pitchFamily="2" charset="0"/>
                <a:cs typeface="Tahoma" pitchFamily="34" charset="0"/>
              </a:rPr>
              <a:t> from Sub-Sahara Africa to prepare them to face the challenges of economic, political and social development</a:t>
            </a:r>
            <a:endParaRPr lang="en-GB" sz="1700" dirty="0" smtClean="0">
              <a:latin typeface="RubFlama" pitchFamily="2" charset="0"/>
            </a:endParaRPr>
          </a:p>
        </p:txBody>
      </p:sp>
      <p:sp>
        <p:nvSpPr>
          <p:cNvPr id="4" name="Textplatzhalter 13"/>
          <p:cNvSpPr txBox="1">
            <a:spLocks/>
          </p:cNvSpPr>
          <p:nvPr/>
        </p:nvSpPr>
        <p:spPr bwMode="auto">
          <a:xfrm>
            <a:off x="355600" y="315888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RubFlama" pitchFamily="2" charset="0"/>
              </a:rPr>
              <a:t>2.3 South African-German Centre at UWC 2008-2013</a:t>
            </a:r>
            <a:endParaRPr lang="de-DE" sz="1600" dirty="0">
              <a:solidFill>
                <a:schemeClr val="bg1"/>
              </a:solidFill>
              <a:latin typeface="RubFla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6" name="Group 1082"/>
          <p:cNvGrpSpPr>
            <a:grpSpLocks/>
          </p:cNvGrpSpPr>
          <p:nvPr/>
        </p:nvGrpSpPr>
        <p:grpSpPr bwMode="auto">
          <a:xfrm>
            <a:off x="533400" y="1143000"/>
            <a:ext cx="7543800" cy="4953000"/>
            <a:chOff x="336" y="720"/>
            <a:chExt cx="4752" cy="3120"/>
          </a:xfrm>
        </p:grpSpPr>
        <p:sp>
          <p:nvSpPr>
            <p:cNvPr id="22579" name="Rectangle 1075"/>
            <p:cNvSpPr>
              <a:spLocks noChangeArrowheads="1"/>
            </p:cNvSpPr>
            <p:nvPr/>
          </p:nvSpPr>
          <p:spPr bwMode="auto">
            <a:xfrm>
              <a:off x="336" y="720"/>
              <a:ext cx="4752" cy="312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2581" name="Group 1077"/>
            <p:cNvGrpSpPr>
              <a:grpSpLocks/>
            </p:cNvGrpSpPr>
            <p:nvPr/>
          </p:nvGrpSpPr>
          <p:grpSpPr bwMode="auto">
            <a:xfrm>
              <a:off x="520" y="864"/>
              <a:ext cx="4424" cy="768"/>
              <a:chOff x="520" y="864"/>
              <a:chExt cx="4424" cy="768"/>
            </a:xfrm>
          </p:grpSpPr>
          <p:sp>
            <p:nvSpPr>
              <p:cNvPr id="6" name="Rechteck 5"/>
              <p:cNvSpPr>
                <a:spLocks noChangeArrowheads="1"/>
              </p:cNvSpPr>
              <p:nvPr/>
            </p:nvSpPr>
            <p:spPr bwMode="auto">
              <a:xfrm>
                <a:off x="520" y="864"/>
                <a:ext cx="872" cy="768"/>
              </a:xfrm>
              <a:prstGeom prst="rect">
                <a:avLst/>
              </a:prstGeom>
              <a:solidFill>
                <a:schemeClr val="accent2"/>
              </a:solidFill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2000" dirty="0">
                    <a:solidFill>
                      <a:srgbClr val="FFFFFF"/>
                    </a:solidFill>
                    <a:latin typeface="RubFlama" pitchFamily="2" charset="0"/>
                  </a:rPr>
                  <a:t>MA </a:t>
                </a:r>
                <a:r>
                  <a:rPr lang="en-GB" sz="2000" dirty="0" err="1">
                    <a:solidFill>
                      <a:srgbClr val="FFFFFF"/>
                    </a:solidFill>
                    <a:latin typeface="RubFlama" pitchFamily="2" charset="0"/>
                  </a:rPr>
                  <a:t>DevSt</a:t>
                </a:r>
                <a:r>
                  <a:rPr lang="en-GB" sz="2000" dirty="0">
                    <a:solidFill>
                      <a:srgbClr val="FFFFFF"/>
                    </a:solidFill>
                    <a:latin typeface="RubFlama" pitchFamily="2" charset="0"/>
                  </a:rPr>
                  <a:t> </a:t>
                </a:r>
              </a:p>
              <a:p>
                <a:pPr algn="ctr"/>
                <a:r>
                  <a:rPr lang="en-GB" sz="2000" dirty="0">
                    <a:solidFill>
                      <a:srgbClr val="FFFFFF"/>
                    </a:solidFill>
                    <a:latin typeface="RubFlama" pitchFamily="2" charset="0"/>
                  </a:rPr>
                  <a:t>(ISD, UWC)</a:t>
                </a:r>
              </a:p>
            </p:txBody>
          </p:sp>
          <p:sp>
            <p:nvSpPr>
              <p:cNvPr id="7" name="Rechteck 6"/>
              <p:cNvSpPr>
                <a:spLocks noChangeArrowheads="1"/>
              </p:cNvSpPr>
              <p:nvPr/>
            </p:nvSpPr>
            <p:spPr bwMode="auto">
              <a:xfrm>
                <a:off x="2270" y="864"/>
                <a:ext cx="884" cy="768"/>
              </a:xfrm>
              <a:prstGeom prst="rect">
                <a:avLst/>
              </a:prstGeom>
              <a:solidFill>
                <a:schemeClr val="accent2"/>
              </a:solidFill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2000" dirty="0">
                    <a:solidFill>
                      <a:srgbClr val="FFFFFF"/>
                    </a:solidFill>
                    <a:latin typeface="RubFlama" pitchFamily="2" charset="0"/>
                  </a:rPr>
                  <a:t>MA DM </a:t>
                </a:r>
              </a:p>
              <a:p>
                <a:pPr algn="ctr"/>
                <a:r>
                  <a:rPr lang="en-GB" sz="2000" dirty="0">
                    <a:solidFill>
                      <a:srgbClr val="FFFFFF"/>
                    </a:solidFill>
                    <a:latin typeface="RubFlama" pitchFamily="2" charset="0"/>
                  </a:rPr>
                  <a:t>(</a:t>
                </a:r>
                <a:r>
                  <a:rPr lang="en-GB" sz="2000" dirty="0" err="1">
                    <a:solidFill>
                      <a:srgbClr val="FFFFFF"/>
                    </a:solidFill>
                    <a:latin typeface="RubFlama" pitchFamily="2" charset="0"/>
                  </a:rPr>
                  <a:t>BoPr</a:t>
                </a:r>
                <a:r>
                  <a:rPr lang="en-GB" sz="2000" dirty="0">
                    <a:solidFill>
                      <a:srgbClr val="FFFFFF"/>
                    </a:solidFill>
                    <a:latin typeface="RubFlama" pitchFamily="2" charset="0"/>
                  </a:rPr>
                  <a:t> at UWC)</a:t>
                </a:r>
              </a:p>
            </p:txBody>
          </p:sp>
          <p:sp>
            <p:nvSpPr>
              <p:cNvPr id="8" name="Rechteck 7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864" cy="768"/>
              </a:xfrm>
              <a:prstGeom prst="rect">
                <a:avLst/>
              </a:prstGeom>
              <a:solidFill>
                <a:schemeClr val="accent2"/>
              </a:solidFill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2000">
                    <a:solidFill>
                      <a:srgbClr val="FFFFFF"/>
                    </a:solidFill>
                    <a:latin typeface="RubFlama" pitchFamily="2" charset="0"/>
                  </a:rPr>
                  <a:t>MPA</a:t>
                </a:r>
              </a:p>
              <a:p>
                <a:pPr algn="ctr"/>
                <a:r>
                  <a:rPr lang="en-GB" sz="2000">
                    <a:solidFill>
                      <a:srgbClr val="FFFFFF"/>
                    </a:solidFill>
                    <a:latin typeface="RubFlama" pitchFamily="2" charset="0"/>
                  </a:rPr>
                  <a:t>(SoG, UWC)</a:t>
                </a:r>
              </a:p>
            </p:txBody>
          </p:sp>
        </p:grpSp>
      </p:grpSp>
      <p:grpSp>
        <p:nvGrpSpPr>
          <p:cNvPr id="22582" name="Group 1078"/>
          <p:cNvGrpSpPr>
            <a:grpSpLocks/>
          </p:cNvGrpSpPr>
          <p:nvPr/>
        </p:nvGrpSpPr>
        <p:grpSpPr bwMode="auto">
          <a:xfrm>
            <a:off x="1371600" y="2616200"/>
            <a:ext cx="5943600" cy="584200"/>
            <a:chOff x="864" y="1648"/>
            <a:chExt cx="3744" cy="368"/>
          </a:xfrm>
        </p:grpSpPr>
        <p:sp>
          <p:nvSpPr>
            <p:cNvPr id="22555" name="AutoShape 1051"/>
            <p:cNvSpPr>
              <a:spLocks noChangeArrowheads="1"/>
            </p:cNvSpPr>
            <p:nvPr/>
          </p:nvSpPr>
          <p:spPr bwMode="auto">
            <a:xfrm rot="21593388" flipV="1">
              <a:off x="2616" y="1648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6" name="AutoShape 1052"/>
            <p:cNvSpPr>
              <a:spLocks noChangeArrowheads="1"/>
            </p:cNvSpPr>
            <p:nvPr/>
          </p:nvSpPr>
          <p:spPr bwMode="auto">
            <a:xfrm rot="21593388" flipV="1">
              <a:off x="864" y="1648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7" name="AutoShape 1053"/>
            <p:cNvSpPr>
              <a:spLocks noChangeArrowheads="1"/>
            </p:cNvSpPr>
            <p:nvPr/>
          </p:nvSpPr>
          <p:spPr bwMode="auto">
            <a:xfrm rot="21593388" flipV="1">
              <a:off x="4416" y="1648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62" name="Rectangle 1058"/>
            <p:cNvSpPr>
              <a:spLocks noChangeArrowheads="1"/>
            </p:cNvSpPr>
            <p:nvPr/>
          </p:nvSpPr>
          <p:spPr bwMode="auto">
            <a:xfrm>
              <a:off x="912" y="1824"/>
              <a:ext cx="364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63" name="Textplatzhalter 13"/>
            <p:cNvSpPr txBox="1">
              <a:spLocks/>
            </p:cNvSpPr>
            <p:nvPr/>
          </p:nvSpPr>
          <p:spPr bwMode="auto">
            <a:xfrm>
              <a:off x="1008" y="1776"/>
              <a:ext cx="3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sz="2000">
                  <a:solidFill>
                    <a:schemeClr val="bg1"/>
                  </a:solidFill>
                  <a:latin typeface="RubFlama" pitchFamily="2" charset="0"/>
                </a:rPr>
                <a:t>Exchange of lecturers, joint supervision</a:t>
              </a:r>
            </a:p>
          </p:txBody>
        </p:sp>
      </p:grpSp>
      <p:grpSp>
        <p:nvGrpSpPr>
          <p:cNvPr id="22585" name="Group 1081"/>
          <p:cNvGrpSpPr>
            <a:grpSpLocks/>
          </p:cNvGrpSpPr>
          <p:nvPr/>
        </p:nvGrpSpPr>
        <p:grpSpPr bwMode="auto">
          <a:xfrm>
            <a:off x="825500" y="3276600"/>
            <a:ext cx="7023100" cy="1981200"/>
            <a:chOff x="520" y="2064"/>
            <a:chExt cx="4424" cy="1248"/>
          </a:xfrm>
        </p:grpSpPr>
        <p:sp>
          <p:nvSpPr>
            <p:cNvPr id="12" name="Rechteck 11"/>
            <p:cNvSpPr>
              <a:spLocks noChangeArrowheads="1"/>
            </p:cNvSpPr>
            <p:nvPr/>
          </p:nvSpPr>
          <p:spPr bwMode="auto">
            <a:xfrm>
              <a:off x="520" y="2489"/>
              <a:ext cx="857" cy="823"/>
            </a:xfrm>
            <a:prstGeom prst="rect">
              <a:avLst/>
            </a:prstGeom>
            <a:solidFill>
              <a:schemeClr val="accent2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000">
                  <a:solidFill>
                    <a:srgbClr val="FFFFFF"/>
                  </a:solidFill>
                  <a:latin typeface="RubFlama" pitchFamily="2" charset="0"/>
                </a:rPr>
                <a:t>PhD DevSt </a:t>
              </a:r>
            </a:p>
            <a:p>
              <a:pPr algn="ctr"/>
              <a:r>
                <a:rPr lang="en-GB" sz="2000">
                  <a:solidFill>
                    <a:srgbClr val="FFFFFF"/>
                  </a:solidFill>
                  <a:latin typeface="RubFlama" pitchFamily="2" charset="0"/>
                </a:rPr>
                <a:t>(UWC)</a:t>
              </a:r>
            </a:p>
          </p:txBody>
        </p:sp>
        <p:sp>
          <p:nvSpPr>
            <p:cNvPr id="13" name="Rechteck 12"/>
            <p:cNvSpPr>
              <a:spLocks noChangeArrowheads="1"/>
            </p:cNvSpPr>
            <p:nvPr/>
          </p:nvSpPr>
          <p:spPr bwMode="auto">
            <a:xfrm>
              <a:off x="2278" y="2489"/>
              <a:ext cx="867" cy="823"/>
            </a:xfrm>
            <a:prstGeom prst="rect">
              <a:avLst/>
            </a:prstGeom>
            <a:solidFill>
              <a:schemeClr val="accent2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solidFill>
                    <a:srgbClr val="FFFFFF"/>
                  </a:solidFill>
                  <a:latin typeface="RubFlama" pitchFamily="2" charset="0"/>
                </a:rPr>
                <a:t>Structured</a:t>
              </a:r>
              <a:r>
                <a:rPr lang="en-GB" sz="2000">
                  <a:solidFill>
                    <a:srgbClr val="FFFFFF"/>
                  </a:solidFill>
                  <a:latin typeface="RubFlama" pitchFamily="2" charset="0"/>
                </a:rPr>
                <a:t> </a:t>
              </a:r>
              <a:br>
                <a:rPr lang="en-GB" sz="2000">
                  <a:solidFill>
                    <a:srgbClr val="FFFFFF"/>
                  </a:solidFill>
                  <a:latin typeface="RubFlama" pitchFamily="2" charset="0"/>
                </a:rPr>
              </a:br>
              <a:r>
                <a:rPr lang="en-GB" sz="2000">
                  <a:solidFill>
                    <a:srgbClr val="FFFFFF"/>
                  </a:solidFill>
                  <a:latin typeface="RubFlama" pitchFamily="2" charset="0"/>
                </a:rPr>
                <a:t>PhD IDS (RUB)</a:t>
              </a:r>
            </a:p>
          </p:txBody>
        </p:sp>
        <p:sp>
          <p:nvSpPr>
            <p:cNvPr id="14" name="Rechteck 13"/>
            <p:cNvSpPr>
              <a:spLocks noChangeArrowheads="1"/>
            </p:cNvSpPr>
            <p:nvPr/>
          </p:nvSpPr>
          <p:spPr bwMode="auto">
            <a:xfrm>
              <a:off x="4087" y="2489"/>
              <a:ext cx="857" cy="823"/>
            </a:xfrm>
            <a:prstGeom prst="rect">
              <a:avLst/>
            </a:prstGeom>
            <a:solidFill>
              <a:schemeClr val="accent2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000">
                  <a:solidFill>
                    <a:srgbClr val="FFFFFF"/>
                  </a:solidFill>
                  <a:latin typeface="RubFlama" pitchFamily="2" charset="0"/>
                </a:rPr>
                <a:t>PhD Public Admin</a:t>
              </a:r>
            </a:p>
            <a:p>
              <a:pPr algn="ctr"/>
              <a:r>
                <a:rPr lang="en-GB" sz="2000">
                  <a:solidFill>
                    <a:srgbClr val="FFFFFF"/>
                  </a:solidFill>
                  <a:latin typeface="RubFlama" pitchFamily="2" charset="0"/>
                </a:rPr>
                <a:t>(UWC)</a:t>
              </a:r>
            </a:p>
          </p:txBody>
        </p:sp>
        <p:sp>
          <p:nvSpPr>
            <p:cNvPr id="22558" name="AutoShape 1054"/>
            <p:cNvSpPr>
              <a:spLocks noChangeArrowheads="1"/>
            </p:cNvSpPr>
            <p:nvPr/>
          </p:nvSpPr>
          <p:spPr bwMode="auto">
            <a:xfrm rot="6612">
              <a:off x="2616" y="2240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9" name="AutoShape 1055"/>
            <p:cNvSpPr>
              <a:spLocks noChangeArrowheads="1"/>
            </p:cNvSpPr>
            <p:nvPr/>
          </p:nvSpPr>
          <p:spPr bwMode="auto">
            <a:xfrm rot="6612">
              <a:off x="864" y="2240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60" name="AutoShape 1056"/>
            <p:cNvSpPr>
              <a:spLocks noChangeArrowheads="1"/>
            </p:cNvSpPr>
            <p:nvPr/>
          </p:nvSpPr>
          <p:spPr bwMode="auto">
            <a:xfrm rot="6612">
              <a:off x="4416" y="2240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64" name="Rectangle 1060"/>
            <p:cNvSpPr>
              <a:spLocks noChangeArrowheads="1"/>
            </p:cNvSpPr>
            <p:nvPr/>
          </p:nvSpPr>
          <p:spPr bwMode="auto">
            <a:xfrm>
              <a:off x="912" y="2112"/>
              <a:ext cx="364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65" name="Textplatzhalter 13"/>
            <p:cNvSpPr txBox="1">
              <a:spLocks/>
            </p:cNvSpPr>
            <p:nvPr/>
          </p:nvSpPr>
          <p:spPr bwMode="auto">
            <a:xfrm>
              <a:off x="1056" y="2064"/>
              <a:ext cx="3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sz="2000">
                  <a:solidFill>
                    <a:schemeClr val="bg1"/>
                  </a:solidFill>
                  <a:latin typeface="RubFlama" pitchFamily="2" charset="0"/>
                </a:rPr>
                <a:t>Exchange of PhD-students</a:t>
              </a:r>
            </a:p>
          </p:txBody>
        </p:sp>
      </p:grpSp>
      <p:grpSp>
        <p:nvGrpSpPr>
          <p:cNvPr id="22583" name="Group 1079"/>
          <p:cNvGrpSpPr>
            <a:grpSpLocks/>
          </p:cNvGrpSpPr>
          <p:nvPr/>
        </p:nvGrpSpPr>
        <p:grpSpPr bwMode="auto">
          <a:xfrm>
            <a:off x="2209800" y="1524000"/>
            <a:ext cx="4267200" cy="685800"/>
            <a:chOff x="1392" y="960"/>
            <a:chExt cx="2688" cy="432"/>
          </a:xfrm>
        </p:grpSpPr>
        <p:sp>
          <p:nvSpPr>
            <p:cNvPr id="22566" name="AutoShape 1062"/>
            <p:cNvSpPr>
              <a:spLocks noChangeArrowheads="1"/>
            </p:cNvSpPr>
            <p:nvPr/>
          </p:nvSpPr>
          <p:spPr bwMode="auto">
            <a:xfrm>
              <a:off x="1400" y="1192"/>
              <a:ext cx="864" cy="192"/>
            </a:xfrm>
            <a:prstGeom prst="leftRightArrow">
              <a:avLst>
                <a:gd name="adj1" fmla="val 50000"/>
                <a:gd name="adj2" fmla="val 90000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67" name="AutoShape 1063"/>
            <p:cNvSpPr>
              <a:spLocks noChangeArrowheads="1"/>
            </p:cNvSpPr>
            <p:nvPr/>
          </p:nvSpPr>
          <p:spPr bwMode="auto">
            <a:xfrm>
              <a:off x="3176" y="1200"/>
              <a:ext cx="880" cy="192"/>
            </a:xfrm>
            <a:prstGeom prst="leftRightArrow">
              <a:avLst>
                <a:gd name="adj1" fmla="val 50000"/>
                <a:gd name="adj2" fmla="val 91667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68" name="Textplatzhalter 13"/>
            <p:cNvSpPr txBox="1">
              <a:spLocks/>
            </p:cNvSpPr>
            <p:nvPr/>
          </p:nvSpPr>
          <p:spPr bwMode="auto">
            <a:xfrm>
              <a:off x="1392" y="960"/>
              <a:ext cx="9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Recognition of</a:t>
              </a:r>
            </a:p>
            <a:p>
              <a:pPr algn="ctr">
                <a:spcBef>
                  <a:spcPct val="20000"/>
                </a:spcBef>
              </a:pPr>
              <a:endParaRPr lang="de-DE" sz="1600">
                <a:solidFill>
                  <a:srgbClr val="1C1C1C"/>
                </a:solidFill>
                <a:latin typeface="RubFlama" pitchFamily="2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modules</a:t>
              </a:r>
            </a:p>
          </p:txBody>
        </p:sp>
        <p:sp>
          <p:nvSpPr>
            <p:cNvPr id="22569" name="Textplatzhalter 13"/>
            <p:cNvSpPr txBox="1">
              <a:spLocks/>
            </p:cNvSpPr>
            <p:nvPr/>
          </p:nvSpPr>
          <p:spPr bwMode="auto">
            <a:xfrm>
              <a:off x="3168" y="960"/>
              <a:ext cx="9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Recognition of</a:t>
              </a:r>
            </a:p>
            <a:p>
              <a:pPr algn="ctr">
                <a:spcBef>
                  <a:spcPct val="20000"/>
                </a:spcBef>
              </a:pPr>
              <a:endParaRPr lang="de-DE" sz="1600">
                <a:solidFill>
                  <a:srgbClr val="1C1C1C"/>
                </a:solidFill>
                <a:latin typeface="RubFlama" pitchFamily="2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modules</a:t>
              </a:r>
            </a:p>
          </p:txBody>
        </p:sp>
      </p:grpSp>
      <p:grpSp>
        <p:nvGrpSpPr>
          <p:cNvPr id="22584" name="Group 1080"/>
          <p:cNvGrpSpPr>
            <a:grpSpLocks/>
          </p:cNvGrpSpPr>
          <p:nvPr/>
        </p:nvGrpSpPr>
        <p:grpSpPr bwMode="auto">
          <a:xfrm>
            <a:off x="1066800" y="685800"/>
            <a:ext cx="6324600" cy="684213"/>
            <a:chOff x="672" y="432"/>
            <a:chExt cx="3984" cy="431"/>
          </a:xfrm>
        </p:grpSpPr>
        <p:sp>
          <p:nvSpPr>
            <p:cNvPr id="22571" name="AutoShape 1067"/>
            <p:cNvSpPr>
              <a:spLocks noChangeArrowheads="1"/>
            </p:cNvSpPr>
            <p:nvPr/>
          </p:nvSpPr>
          <p:spPr bwMode="auto">
            <a:xfrm rot="6612">
              <a:off x="2400" y="608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72" name="AutoShape 1068"/>
            <p:cNvSpPr>
              <a:spLocks noChangeArrowheads="1"/>
            </p:cNvSpPr>
            <p:nvPr/>
          </p:nvSpPr>
          <p:spPr bwMode="auto">
            <a:xfrm rot="6612">
              <a:off x="672" y="608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73" name="Rectangle 1069"/>
            <p:cNvSpPr>
              <a:spLocks noChangeArrowheads="1"/>
            </p:cNvSpPr>
            <p:nvPr/>
          </p:nvSpPr>
          <p:spPr bwMode="auto">
            <a:xfrm>
              <a:off x="720" y="480"/>
              <a:ext cx="1824" cy="192"/>
            </a:xfrm>
            <a:prstGeom prst="rect">
              <a:avLst/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74" name="Textplatzhalter 13"/>
            <p:cNvSpPr txBox="1">
              <a:spLocks/>
            </p:cNvSpPr>
            <p:nvPr/>
          </p:nvSpPr>
          <p:spPr bwMode="auto">
            <a:xfrm>
              <a:off x="768" y="432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dirty="0">
                  <a:solidFill>
                    <a:schemeClr val="bg1"/>
                  </a:solidFill>
                  <a:latin typeface="RubFlama" pitchFamily="2" charset="0"/>
                </a:rPr>
                <a:t>Second </a:t>
              </a:r>
              <a:r>
                <a:rPr lang="de-DE" dirty="0" err="1">
                  <a:solidFill>
                    <a:schemeClr val="bg1"/>
                  </a:solidFill>
                  <a:latin typeface="RubFlama" pitchFamily="2" charset="0"/>
                </a:rPr>
                <a:t>degree</a:t>
              </a:r>
              <a:r>
                <a:rPr lang="de-DE" dirty="0">
                  <a:solidFill>
                    <a:schemeClr val="bg1"/>
                  </a:solidFill>
                  <a:latin typeface="RubFlama" pitchFamily="2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RubFlama" pitchFamily="2" charset="0"/>
                </a:rPr>
                <a:t>option</a:t>
              </a:r>
              <a:endParaRPr lang="de-DE" dirty="0">
                <a:solidFill>
                  <a:schemeClr val="bg1"/>
                </a:solidFill>
                <a:latin typeface="RubFlama" pitchFamily="2" charset="0"/>
              </a:endParaRPr>
            </a:p>
          </p:txBody>
        </p:sp>
        <p:sp>
          <p:nvSpPr>
            <p:cNvPr id="22575" name="AutoShape 1071"/>
            <p:cNvSpPr>
              <a:spLocks noChangeArrowheads="1"/>
            </p:cNvSpPr>
            <p:nvPr/>
          </p:nvSpPr>
          <p:spPr bwMode="auto">
            <a:xfrm rot="6612">
              <a:off x="2736" y="624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76" name="Rectangle 1072"/>
            <p:cNvSpPr>
              <a:spLocks noChangeArrowheads="1"/>
            </p:cNvSpPr>
            <p:nvPr/>
          </p:nvSpPr>
          <p:spPr bwMode="auto">
            <a:xfrm>
              <a:off x="2784" y="480"/>
              <a:ext cx="1824" cy="192"/>
            </a:xfrm>
            <a:prstGeom prst="rect">
              <a:avLst/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77" name="Textplatzhalter 13"/>
            <p:cNvSpPr txBox="1">
              <a:spLocks/>
            </p:cNvSpPr>
            <p:nvPr/>
          </p:nvSpPr>
          <p:spPr bwMode="auto">
            <a:xfrm>
              <a:off x="2832" y="432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>
                  <a:solidFill>
                    <a:schemeClr val="bg1"/>
                  </a:solidFill>
                  <a:latin typeface="RubFlama" pitchFamily="2" charset="0"/>
                </a:rPr>
                <a:t>Second degree option</a:t>
              </a:r>
            </a:p>
          </p:txBody>
        </p:sp>
        <p:sp>
          <p:nvSpPr>
            <p:cNvPr id="22578" name="AutoShape 1074"/>
            <p:cNvSpPr>
              <a:spLocks noChangeArrowheads="1"/>
            </p:cNvSpPr>
            <p:nvPr/>
          </p:nvSpPr>
          <p:spPr bwMode="auto">
            <a:xfrm rot="6612">
              <a:off x="4464" y="624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8DAE10"/>
            </a:solidFill>
            <a:ln w="9525">
              <a:solidFill>
                <a:srgbClr val="8DAE1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2580" name="Textplatzhalter 13"/>
          <p:cNvSpPr txBox="1">
            <a:spLocks/>
          </p:cNvSpPr>
          <p:nvPr/>
        </p:nvSpPr>
        <p:spPr bwMode="auto">
          <a:xfrm>
            <a:off x="609600" y="53340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2000">
                <a:solidFill>
                  <a:srgbClr val="1C1C1C"/>
                </a:solidFill>
                <a:latin typeface="RubFlama" pitchFamily="2" charset="0"/>
              </a:rPr>
              <a:t>Report writing, scientific writing and presentation, team building, German language training, alumni network, tracing studies</a:t>
            </a:r>
          </a:p>
        </p:txBody>
      </p:sp>
      <p:sp>
        <p:nvSpPr>
          <p:cNvPr id="39" name="Textplatzhalter 13"/>
          <p:cNvSpPr txBox="1">
            <a:spLocks/>
          </p:cNvSpPr>
          <p:nvPr/>
        </p:nvSpPr>
        <p:spPr bwMode="auto">
          <a:xfrm>
            <a:off x="355600" y="315888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RubFlama" pitchFamily="2" charset="0"/>
              </a:rPr>
              <a:t>2.3 South African-German Centre at UWC 2008-2013</a:t>
            </a:r>
            <a:endParaRPr lang="de-DE" sz="1600" dirty="0">
              <a:solidFill>
                <a:schemeClr val="bg1"/>
              </a:solidFill>
              <a:latin typeface="RubFla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3"/>
          <p:cNvSpPr txBox="1">
            <a:spLocks/>
          </p:cNvSpPr>
          <p:nvPr/>
        </p:nvSpPr>
        <p:spPr bwMode="auto">
          <a:xfrm>
            <a:off x="355600" y="315888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RubFlama" pitchFamily="2" charset="0"/>
              </a:rPr>
              <a:t>3 Reforming Doctoral Training, 3.1 Structuring PhD-</a:t>
            </a:r>
            <a:r>
              <a:rPr lang="en-US" sz="1600" dirty="0" err="1" smtClean="0">
                <a:solidFill>
                  <a:schemeClr val="bg1"/>
                </a:solidFill>
                <a:latin typeface="RubFlama" pitchFamily="2" charset="0"/>
              </a:rPr>
              <a:t>programmes</a:t>
            </a:r>
            <a:endParaRPr lang="de-DE" sz="1600" dirty="0">
              <a:solidFill>
                <a:schemeClr val="bg1"/>
              </a:solidFill>
              <a:latin typeface="RubFlama" pitchFamily="2" charset="0"/>
            </a:endParaRPr>
          </a:p>
        </p:txBody>
      </p:sp>
      <p:sp>
        <p:nvSpPr>
          <p:cNvPr id="10" name="Text Box 152"/>
          <p:cNvSpPr txBox="1">
            <a:spLocks noChangeArrowheads="1"/>
          </p:cNvSpPr>
          <p:nvPr/>
        </p:nvSpPr>
        <p:spPr bwMode="auto">
          <a:xfrm>
            <a:off x="179512" y="836712"/>
            <a:ext cx="8305800" cy="45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0413" indent="-28575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9513" indent="-22860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5733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  <a:buClr>
                <a:srgbClr val="7AADCB"/>
              </a:buClr>
              <a:buSzPct val="150000"/>
              <a:buFont typeface="Wingdings" pitchFamily="2" charset="2"/>
              <a:buChar char="§"/>
            </a:pP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1995-2005: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Multidisciplinary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,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development-oriented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research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training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group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at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IEE (RUB)</a:t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=&gt;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good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results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,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growing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quality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of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research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training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/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=&gt; desperate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structures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(6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faculties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involved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= 6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exam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.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regulations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/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     = 6 different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degrees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)</a:t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=&gt;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inability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to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integrate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students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from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outside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the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German </a:t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   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university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system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/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endParaRPr lang="de-DE" sz="2000" b="1" dirty="0" smtClean="0">
              <a:solidFill>
                <a:srgbClr val="1C1C1C"/>
              </a:solidFill>
              <a:latin typeface="RubFlama" pitchFamily="2" charset="0"/>
              <a:cs typeface="Arial" charset="0"/>
            </a:endParaRPr>
          </a:p>
          <a:p>
            <a:pPr>
              <a:spcAft>
                <a:spcPts val="1000"/>
              </a:spcAft>
              <a:buClr>
                <a:srgbClr val="7AADCB"/>
              </a:buClr>
              <a:buSzPct val="150000"/>
              <a:buFont typeface="Wingdings" pitchFamily="2" charset="2"/>
              <a:buChar char="§"/>
            </a:pP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2007 –  Start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of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the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fully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structured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PhD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-Programme in International Development Studies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at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RUB</a:t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=&gt;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good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results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, high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quality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of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research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training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/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=&gt;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fitting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structures</a:t>
            </a:r>
            <a:r>
              <a: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(6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universities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/8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faculties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from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4 countries but </a:t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   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only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1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exam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.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regulation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and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only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1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degree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)</a:t>
            </a:r>
            <a:b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</a:b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=&gt;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participants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: 8 GER, 5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other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 EU, 13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Africa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, 11 </a:t>
            </a:r>
            <a:r>
              <a:rPr lang="de-DE" sz="2000" b="1" dirty="0" err="1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Asia</a:t>
            </a:r>
            <a:r>
              <a:rPr lang="de-DE" sz="2000" b="1" dirty="0" smtClean="0">
                <a:solidFill>
                  <a:srgbClr val="1C1C1C"/>
                </a:solidFill>
                <a:latin typeface="RubFlama" pitchFamily="2" charset="0"/>
                <a:cs typeface="Arial" charset="0"/>
              </a:rPr>
              <a:t>, 2 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37" name="Group 61"/>
          <p:cNvGrpSpPr>
            <a:grpSpLocks/>
          </p:cNvGrpSpPr>
          <p:nvPr/>
        </p:nvGrpSpPr>
        <p:grpSpPr bwMode="auto">
          <a:xfrm>
            <a:off x="152400" y="990600"/>
            <a:ext cx="8305800" cy="3657600"/>
            <a:chOff x="96" y="624"/>
            <a:chExt cx="5232" cy="2304"/>
          </a:xfrm>
        </p:grpSpPr>
        <p:grpSp>
          <p:nvGrpSpPr>
            <p:cNvPr id="50236" name="Group 60"/>
            <p:cNvGrpSpPr>
              <a:grpSpLocks/>
            </p:cNvGrpSpPr>
            <p:nvPr/>
          </p:nvGrpSpPr>
          <p:grpSpPr bwMode="auto">
            <a:xfrm>
              <a:off x="288" y="624"/>
              <a:ext cx="4800" cy="2304"/>
              <a:chOff x="288" y="624"/>
              <a:chExt cx="4800" cy="2304"/>
            </a:xfrm>
          </p:grpSpPr>
          <p:sp>
            <p:nvSpPr>
              <p:cNvPr id="50231" name="Rectangle 55"/>
              <p:cNvSpPr>
                <a:spLocks noChangeArrowheads="1"/>
              </p:cNvSpPr>
              <p:nvPr/>
            </p:nvSpPr>
            <p:spPr bwMode="auto">
              <a:xfrm>
                <a:off x="288" y="624"/>
                <a:ext cx="4800" cy="230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Rechteck 11"/>
              <p:cNvSpPr>
                <a:spLocks noChangeArrowheads="1"/>
              </p:cNvSpPr>
              <p:nvPr/>
            </p:nvSpPr>
            <p:spPr bwMode="auto">
              <a:xfrm>
                <a:off x="520" y="1402"/>
                <a:ext cx="857" cy="823"/>
              </a:xfrm>
              <a:prstGeom prst="rect">
                <a:avLst/>
              </a:prstGeom>
              <a:solidFill>
                <a:schemeClr val="accent2"/>
              </a:solidFill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2000">
                    <a:solidFill>
                      <a:srgbClr val="FFFFFF"/>
                    </a:solidFill>
                    <a:latin typeface="RubFlama" pitchFamily="2" charset="0"/>
                  </a:rPr>
                  <a:t>PhD DevSt </a:t>
                </a:r>
              </a:p>
              <a:p>
                <a:pPr algn="ctr"/>
                <a:r>
                  <a:rPr lang="en-GB" sz="2000">
                    <a:solidFill>
                      <a:srgbClr val="FFFFFF"/>
                    </a:solidFill>
                    <a:latin typeface="RubFlama" pitchFamily="2" charset="0"/>
                  </a:rPr>
                  <a:t>(UWC)</a:t>
                </a:r>
              </a:p>
            </p:txBody>
          </p:sp>
          <p:sp>
            <p:nvSpPr>
              <p:cNvPr id="14" name="Rechteck 13"/>
              <p:cNvSpPr>
                <a:spLocks noChangeArrowheads="1"/>
              </p:cNvSpPr>
              <p:nvPr/>
            </p:nvSpPr>
            <p:spPr bwMode="auto">
              <a:xfrm>
                <a:off x="4087" y="1402"/>
                <a:ext cx="857" cy="823"/>
              </a:xfrm>
              <a:prstGeom prst="rect">
                <a:avLst/>
              </a:prstGeom>
              <a:solidFill>
                <a:schemeClr val="accent2"/>
              </a:solidFill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2000">
                    <a:solidFill>
                      <a:srgbClr val="FFFFFF"/>
                    </a:solidFill>
                    <a:latin typeface="RubFlama" pitchFamily="2" charset="0"/>
                  </a:rPr>
                  <a:t>PhD Public Admin</a:t>
                </a:r>
              </a:p>
              <a:p>
                <a:pPr algn="ctr"/>
                <a:r>
                  <a:rPr lang="en-GB" sz="2000">
                    <a:solidFill>
                      <a:srgbClr val="FFFFFF"/>
                    </a:solidFill>
                    <a:latin typeface="RubFlama" pitchFamily="2" charset="0"/>
                  </a:rPr>
                  <a:t>(UWC)</a:t>
                </a:r>
              </a:p>
            </p:txBody>
          </p:sp>
          <p:sp>
            <p:nvSpPr>
              <p:cNvPr id="50196" name="AutoShape 20"/>
              <p:cNvSpPr>
                <a:spLocks noChangeArrowheads="1"/>
              </p:cNvSpPr>
              <p:nvPr/>
            </p:nvSpPr>
            <p:spPr bwMode="auto">
              <a:xfrm rot="6612">
                <a:off x="864" y="1153"/>
                <a:ext cx="192" cy="239"/>
              </a:xfrm>
              <a:prstGeom prst="downArrow">
                <a:avLst>
                  <a:gd name="adj1" fmla="val 51000"/>
                  <a:gd name="adj2" fmla="val 47659"/>
                </a:avLst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197" name="AutoShape 21"/>
              <p:cNvSpPr>
                <a:spLocks noChangeArrowheads="1"/>
              </p:cNvSpPr>
              <p:nvPr/>
            </p:nvSpPr>
            <p:spPr bwMode="auto">
              <a:xfrm rot="6612">
                <a:off x="4416" y="1153"/>
                <a:ext cx="192" cy="239"/>
              </a:xfrm>
              <a:prstGeom prst="downArrow">
                <a:avLst>
                  <a:gd name="adj1" fmla="val 51000"/>
                  <a:gd name="adj2" fmla="val 47659"/>
                </a:avLst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Rechteck 12"/>
              <p:cNvSpPr>
                <a:spLocks noChangeArrowheads="1"/>
              </p:cNvSpPr>
              <p:nvPr/>
            </p:nvSpPr>
            <p:spPr bwMode="auto">
              <a:xfrm>
                <a:off x="2278" y="1402"/>
                <a:ext cx="867" cy="823"/>
              </a:xfrm>
              <a:prstGeom prst="rect">
                <a:avLst/>
              </a:prstGeom>
              <a:solidFill>
                <a:schemeClr val="accent2"/>
              </a:solidFill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>
                    <a:solidFill>
                      <a:srgbClr val="FFFFFF"/>
                    </a:solidFill>
                    <a:latin typeface="RubFlama" pitchFamily="2" charset="0"/>
                  </a:rPr>
                  <a:t>Structured</a:t>
                </a:r>
                <a:r>
                  <a:rPr lang="en-GB" sz="2000">
                    <a:solidFill>
                      <a:srgbClr val="FFFFFF"/>
                    </a:solidFill>
                    <a:latin typeface="RubFlama" pitchFamily="2" charset="0"/>
                  </a:rPr>
                  <a:t> </a:t>
                </a:r>
                <a:br>
                  <a:rPr lang="en-GB" sz="2000">
                    <a:solidFill>
                      <a:srgbClr val="FFFFFF"/>
                    </a:solidFill>
                    <a:latin typeface="RubFlama" pitchFamily="2" charset="0"/>
                  </a:rPr>
                </a:br>
                <a:r>
                  <a:rPr lang="en-GB" sz="2000">
                    <a:solidFill>
                      <a:srgbClr val="FFFFFF"/>
                    </a:solidFill>
                    <a:latin typeface="RubFlama" pitchFamily="2" charset="0"/>
                  </a:rPr>
                  <a:t>PhD IDS (RUB)</a:t>
                </a:r>
              </a:p>
            </p:txBody>
          </p:sp>
          <p:sp>
            <p:nvSpPr>
              <p:cNvPr id="50195" name="AutoShape 19"/>
              <p:cNvSpPr>
                <a:spLocks noChangeArrowheads="1"/>
              </p:cNvSpPr>
              <p:nvPr/>
            </p:nvSpPr>
            <p:spPr bwMode="auto">
              <a:xfrm rot="6612">
                <a:off x="2616" y="1153"/>
                <a:ext cx="192" cy="239"/>
              </a:xfrm>
              <a:prstGeom prst="downArrow">
                <a:avLst>
                  <a:gd name="adj1" fmla="val 51000"/>
                  <a:gd name="adj2" fmla="val 47659"/>
                </a:avLst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00" name="Rectangle 24"/>
              <p:cNvSpPr>
                <a:spLocks noChangeArrowheads="1"/>
              </p:cNvSpPr>
              <p:nvPr/>
            </p:nvSpPr>
            <p:spPr bwMode="auto">
              <a:xfrm>
                <a:off x="912" y="1025"/>
                <a:ext cx="3648" cy="19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01" name="Textplatzhalter 13"/>
              <p:cNvSpPr txBox="1">
                <a:spLocks/>
              </p:cNvSpPr>
              <p:nvPr/>
            </p:nvSpPr>
            <p:spPr bwMode="auto">
              <a:xfrm>
                <a:off x="1056" y="1008"/>
                <a:ext cx="331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AADCB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de-DE">
                    <a:solidFill>
                      <a:schemeClr val="bg1"/>
                    </a:solidFill>
                    <a:latin typeface="RubFlama" pitchFamily="2" charset="0"/>
                  </a:rPr>
                  <a:t>Exchange of PhD-students  &amp; of lecturers</a:t>
                </a:r>
              </a:p>
            </p:txBody>
          </p:sp>
        </p:grpSp>
        <p:sp>
          <p:nvSpPr>
            <p:cNvPr id="2" name="Text Box 152"/>
            <p:cNvSpPr txBox="1">
              <a:spLocks noChangeArrowheads="1"/>
            </p:cNvSpPr>
            <p:nvPr/>
          </p:nvSpPr>
          <p:spPr bwMode="auto">
            <a:xfrm>
              <a:off x="96" y="672"/>
              <a:ext cx="5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>
                <a:tabLst>
                  <a:tab pos="25733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60413" indent="-285750">
                <a:tabLst>
                  <a:tab pos="25733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79513" indent="-228600">
                <a:tabLst>
                  <a:tab pos="25733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tabLst>
                  <a:tab pos="25733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tabLst>
                  <a:tab pos="25733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733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733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733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573338" algn="l"/>
                </a:tabLs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1000"/>
                </a:spcAft>
                <a:buClr>
                  <a:srgbClr val="7AADCB"/>
                </a:buClr>
                <a:buSzPct val="150000"/>
                <a:buFont typeface="Wingdings" pitchFamily="2" charset="2"/>
                <a:buChar char="§"/>
              </a:pPr>
              <a:r>
                <a:rPr lang="de-DE" sz="2000" b="1" dirty="0" err="1">
                  <a:solidFill>
                    <a:srgbClr val="1C1C1C"/>
                  </a:solidFill>
                  <a:latin typeface="RubFlama" pitchFamily="2" charset="0"/>
                  <a:cs typeface="Arial" charset="0"/>
                </a:rPr>
                <a:t>Introduction</a:t>
              </a:r>
              <a:r>
                <a:rPr lang="de-DE" sz="2000" b="1" dirty="0">
                  <a:solidFill>
                    <a:srgbClr val="1C1C1C"/>
                  </a:solidFill>
                  <a:latin typeface="RubFlama" pitchFamily="2" charset="0"/>
                  <a:cs typeface="Arial" charset="0"/>
                </a:rPr>
                <a:t> </a:t>
              </a:r>
              <a:r>
                <a:rPr lang="de-DE" sz="2000" b="1" dirty="0" err="1">
                  <a:solidFill>
                    <a:srgbClr val="1C1C1C"/>
                  </a:solidFill>
                  <a:latin typeface="RubFlama" pitchFamily="2" charset="0"/>
                  <a:cs typeface="Arial" charset="0"/>
                </a:rPr>
                <a:t>of</a:t>
              </a:r>
              <a:r>
                <a:rPr lang="de-DE" sz="2000" b="1" dirty="0">
                  <a:solidFill>
                    <a:srgbClr val="1C1C1C"/>
                  </a:solidFill>
                  <a:latin typeface="RubFlama" pitchFamily="2" charset="0"/>
                  <a:cs typeface="Arial" charset="0"/>
                </a:rPr>
                <a:t> a </a:t>
              </a:r>
              <a:r>
                <a:rPr lang="de-DE" sz="2000" b="1" dirty="0" err="1">
                  <a:solidFill>
                    <a:srgbClr val="1C1C1C"/>
                  </a:solidFill>
                  <a:latin typeface="RubFlama" pitchFamily="2" charset="0"/>
                  <a:cs typeface="Arial" charset="0"/>
                </a:rPr>
                <a:t>structured</a:t>
              </a:r>
              <a:r>
                <a:rPr lang="de-DE" sz="2000" b="1" dirty="0">
                  <a:solidFill>
                    <a:srgbClr val="1C1C1C"/>
                  </a:solidFill>
                  <a:latin typeface="RubFlama" pitchFamily="2" charset="0"/>
                  <a:cs typeface="Arial" charset="0"/>
                </a:rPr>
                <a:t> </a:t>
              </a:r>
              <a:r>
                <a:rPr lang="de-DE" sz="2000" b="1" dirty="0" err="1" smtClean="0">
                  <a:solidFill>
                    <a:srgbClr val="1C1C1C"/>
                  </a:solidFill>
                  <a:latin typeface="RubFlama" pitchFamily="2" charset="0"/>
                  <a:cs typeface="Arial" charset="0"/>
                </a:rPr>
                <a:t>PhD</a:t>
              </a:r>
              <a:r>
                <a:rPr lang="de-DE" sz="2000" b="1" dirty="0" smtClean="0">
                  <a:solidFill>
                    <a:srgbClr val="1C1C1C"/>
                  </a:solidFill>
                  <a:latin typeface="RubFlama" pitchFamily="2" charset="0"/>
                  <a:cs typeface="Arial" charset="0"/>
                </a:rPr>
                <a:t>-programme </a:t>
              </a:r>
              <a:r>
                <a:rPr lang="de-DE" sz="2000" b="1" dirty="0" err="1" smtClean="0">
                  <a:solidFill>
                    <a:srgbClr val="1C1C1C"/>
                  </a:solidFill>
                  <a:latin typeface="RubFlama" pitchFamily="2" charset="0"/>
                  <a:cs typeface="Arial" charset="0"/>
                </a:rPr>
                <a:t>at</a:t>
              </a:r>
              <a:r>
                <a:rPr lang="de-DE" sz="2000" b="1" dirty="0" smtClean="0">
                  <a:solidFill>
                    <a:srgbClr val="1C1C1C"/>
                  </a:solidFill>
                  <a:latin typeface="RubFlama" pitchFamily="2" charset="0"/>
                  <a:cs typeface="Arial" charset="0"/>
                </a:rPr>
                <a:t> UWC</a:t>
              </a:r>
              <a:endParaRPr lang="de-DE" sz="2000" b="1" dirty="0">
                <a:solidFill>
                  <a:srgbClr val="1C1C1C"/>
                </a:solidFill>
                <a:latin typeface="RubFlama" pitchFamily="2" charset="0"/>
                <a:cs typeface="Arial" charset="0"/>
              </a:endParaRPr>
            </a:p>
          </p:txBody>
        </p:sp>
      </p:grpSp>
      <p:grpSp>
        <p:nvGrpSpPr>
          <p:cNvPr id="50241" name="Group 65"/>
          <p:cNvGrpSpPr>
            <a:grpSpLocks/>
          </p:cNvGrpSpPr>
          <p:nvPr/>
        </p:nvGrpSpPr>
        <p:grpSpPr bwMode="auto">
          <a:xfrm>
            <a:off x="1371600" y="3532188"/>
            <a:ext cx="5943600" cy="582612"/>
            <a:chOff x="864" y="2225"/>
            <a:chExt cx="3744" cy="367"/>
          </a:xfrm>
        </p:grpSpPr>
        <p:sp>
          <p:nvSpPr>
            <p:cNvPr id="50216" name="AutoShape 40"/>
            <p:cNvSpPr>
              <a:spLocks noChangeArrowheads="1"/>
            </p:cNvSpPr>
            <p:nvPr/>
          </p:nvSpPr>
          <p:spPr bwMode="auto">
            <a:xfrm rot="21593388" flipV="1">
              <a:off x="864" y="2225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17" name="AutoShape 41"/>
            <p:cNvSpPr>
              <a:spLocks noChangeArrowheads="1"/>
            </p:cNvSpPr>
            <p:nvPr/>
          </p:nvSpPr>
          <p:spPr bwMode="auto">
            <a:xfrm rot="21593388" flipV="1">
              <a:off x="4416" y="2225"/>
              <a:ext cx="192" cy="239"/>
            </a:xfrm>
            <a:prstGeom prst="downArrow">
              <a:avLst>
                <a:gd name="adj1" fmla="val 51000"/>
                <a:gd name="adj2" fmla="val 47659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18" name="Rectangle 42"/>
            <p:cNvSpPr>
              <a:spLocks noChangeArrowheads="1"/>
            </p:cNvSpPr>
            <p:nvPr/>
          </p:nvSpPr>
          <p:spPr bwMode="auto">
            <a:xfrm flipV="1">
              <a:off x="912" y="2400"/>
              <a:ext cx="3648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20" name="Rectangle 44"/>
            <p:cNvSpPr>
              <a:spLocks noChangeArrowheads="1"/>
            </p:cNvSpPr>
            <p:nvPr/>
          </p:nvSpPr>
          <p:spPr bwMode="auto">
            <a:xfrm>
              <a:off x="2644" y="2232"/>
              <a:ext cx="96" cy="19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21" name="Textplatzhalter 13"/>
            <p:cNvSpPr txBox="1">
              <a:spLocks/>
            </p:cNvSpPr>
            <p:nvPr/>
          </p:nvSpPr>
          <p:spPr bwMode="auto">
            <a:xfrm>
              <a:off x="1056" y="2369"/>
              <a:ext cx="3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>
                  <a:solidFill>
                    <a:schemeClr val="bg1"/>
                  </a:solidFill>
                  <a:latin typeface="RubFlama" pitchFamily="2" charset="0"/>
                </a:rPr>
                <a:t>Providing curricula, regulations, ...</a:t>
              </a:r>
            </a:p>
          </p:txBody>
        </p:sp>
      </p:grpSp>
      <p:grpSp>
        <p:nvGrpSpPr>
          <p:cNvPr id="50238" name="Group 62"/>
          <p:cNvGrpSpPr>
            <a:grpSpLocks/>
          </p:cNvGrpSpPr>
          <p:nvPr/>
        </p:nvGrpSpPr>
        <p:grpSpPr bwMode="auto">
          <a:xfrm>
            <a:off x="2209800" y="2389188"/>
            <a:ext cx="4267200" cy="685800"/>
            <a:chOff x="1392" y="1505"/>
            <a:chExt cx="2688" cy="432"/>
          </a:xfrm>
        </p:grpSpPr>
        <p:sp>
          <p:nvSpPr>
            <p:cNvPr id="50222" name="AutoShape 46"/>
            <p:cNvSpPr>
              <a:spLocks noChangeArrowheads="1"/>
            </p:cNvSpPr>
            <p:nvPr/>
          </p:nvSpPr>
          <p:spPr bwMode="auto">
            <a:xfrm>
              <a:off x="1400" y="1737"/>
              <a:ext cx="864" cy="192"/>
            </a:xfrm>
            <a:prstGeom prst="leftRightArrow">
              <a:avLst>
                <a:gd name="adj1" fmla="val 50000"/>
                <a:gd name="adj2" fmla="val 90000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23" name="AutoShape 47"/>
            <p:cNvSpPr>
              <a:spLocks noChangeArrowheads="1"/>
            </p:cNvSpPr>
            <p:nvPr/>
          </p:nvSpPr>
          <p:spPr bwMode="auto">
            <a:xfrm>
              <a:off x="3176" y="1745"/>
              <a:ext cx="880" cy="192"/>
            </a:xfrm>
            <a:prstGeom prst="leftRightArrow">
              <a:avLst>
                <a:gd name="adj1" fmla="val 50000"/>
                <a:gd name="adj2" fmla="val 91667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24" name="Textplatzhalter 13"/>
            <p:cNvSpPr txBox="1">
              <a:spLocks/>
            </p:cNvSpPr>
            <p:nvPr/>
          </p:nvSpPr>
          <p:spPr bwMode="auto">
            <a:xfrm>
              <a:off x="1392" y="1505"/>
              <a:ext cx="9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Recognition of</a:t>
              </a:r>
            </a:p>
            <a:p>
              <a:pPr algn="ctr">
                <a:spcBef>
                  <a:spcPct val="20000"/>
                </a:spcBef>
              </a:pPr>
              <a:endParaRPr lang="de-DE" sz="1600">
                <a:solidFill>
                  <a:srgbClr val="1C1C1C"/>
                </a:solidFill>
                <a:latin typeface="RubFlama" pitchFamily="2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modules</a:t>
              </a:r>
            </a:p>
          </p:txBody>
        </p:sp>
        <p:sp>
          <p:nvSpPr>
            <p:cNvPr id="50225" name="Textplatzhalter 13"/>
            <p:cNvSpPr txBox="1">
              <a:spLocks/>
            </p:cNvSpPr>
            <p:nvPr/>
          </p:nvSpPr>
          <p:spPr bwMode="auto">
            <a:xfrm>
              <a:off x="3168" y="1505"/>
              <a:ext cx="9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Recognition of</a:t>
              </a:r>
            </a:p>
            <a:p>
              <a:pPr algn="ctr">
                <a:spcBef>
                  <a:spcPct val="20000"/>
                </a:spcBef>
              </a:pPr>
              <a:endParaRPr lang="de-DE" sz="1600">
                <a:solidFill>
                  <a:srgbClr val="1C1C1C"/>
                </a:solidFill>
                <a:latin typeface="RubFlama" pitchFamily="2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modules</a:t>
              </a:r>
            </a:p>
          </p:txBody>
        </p:sp>
      </p:grpSp>
      <p:grpSp>
        <p:nvGrpSpPr>
          <p:cNvPr id="50239" name="Group 63"/>
          <p:cNvGrpSpPr>
            <a:grpSpLocks/>
          </p:cNvGrpSpPr>
          <p:nvPr/>
        </p:nvGrpSpPr>
        <p:grpSpPr bwMode="auto">
          <a:xfrm>
            <a:off x="228600" y="5029200"/>
            <a:ext cx="8305800" cy="1169988"/>
            <a:chOff x="144" y="3168"/>
            <a:chExt cx="5232" cy="737"/>
          </a:xfrm>
        </p:grpSpPr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144" y="3168"/>
            <a:ext cx="1728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1" name="Zeichnung" r:id="rId4" imgW="2898000" imgH="1134000" progId="FLW3Drawing">
                    <p:embed/>
                  </p:oleObj>
                </mc:Choice>
                <mc:Fallback>
                  <p:oleObj name="Zeichnung" r:id="rId4" imgW="2898000" imgH="1134000" progId="FLW3Drawing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168"/>
                          <a:ext cx="1728" cy="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233" name="Group 57"/>
            <p:cNvGrpSpPr>
              <a:grpSpLocks/>
            </p:cNvGrpSpPr>
            <p:nvPr/>
          </p:nvGrpSpPr>
          <p:grpSpPr bwMode="auto">
            <a:xfrm>
              <a:off x="3312" y="3345"/>
              <a:ext cx="2064" cy="560"/>
              <a:chOff x="3312" y="3345"/>
              <a:chExt cx="2064" cy="560"/>
            </a:xfrm>
          </p:grpSpPr>
          <p:pic>
            <p:nvPicPr>
              <p:cNvPr id="50226" name="Picture 5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345"/>
                <a:ext cx="720" cy="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464" name="Text Box 152"/>
              <p:cNvSpPr txBox="1">
                <a:spLocks noChangeArrowheads="1"/>
              </p:cNvSpPr>
              <p:nvPr/>
            </p:nvSpPr>
            <p:spPr bwMode="auto">
              <a:xfrm>
                <a:off x="3984" y="3377"/>
                <a:ext cx="139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2573338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68350" indent="-285750">
                  <a:tabLst>
                    <a:tab pos="2573338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87450" indent="-228600">
                  <a:tabLst>
                    <a:tab pos="2573338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6550" indent="-228600">
                  <a:tabLst>
                    <a:tab pos="2573338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tabLst>
                    <a:tab pos="2573338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573338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573338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573338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573338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  <a:buClr>
                    <a:srgbClr val="7AADCB"/>
                  </a:buClr>
                  <a:buSzPct val="150000"/>
                  <a:buFont typeface="Wingdings" pitchFamily="2" charset="2"/>
                  <a:buNone/>
                </a:pPr>
                <a:r>
                  <a:rPr lang="de-DE" sz="2000" b="1">
                    <a:solidFill>
                      <a:srgbClr val="1C1C1C"/>
                    </a:solidFill>
                    <a:latin typeface="RubFlama" pitchFamily="2" charset="0"/>
                    <a:cs typeface="Arial" charset="0"/>
                  </a:rPr>
                  <a:t>UWC‘s Graduate</a:t>
                </a:r>
                <a:br>
                  <a:rPr lang="de-DE" sz="2000" b="1">
                    <a:solidFill>
                      <a:srgbClr val="1C1C1C"/>
                    </a:solidFill>
                    <a:latin typeface="RubFlama" pitchFamily="2" charset="0"/>
                    <a:cs typeface="Arial" charset="0"/>
                  </a:rPr>
                </a:br>
                <a:r>
                  <a:rPr lang="de-DE" sz="2000" b="1">
                    <a:solidFill>
                      <a:srgbClr val="1C1C1C"/>
                    </a:solidFill>
                    <a:latin typeface="RubFlama" pitchFamily="2" charset="0"/>
                    <a:cs typeface="Arial" charset="0"/>
                  </a:rPr>
                  <a:t>Training Progr.</a:t>
                </a:r>
              </a:p>
            </p:txBody>
          </p:sp>
        </p:grpSp>
      </p:grpSp>
      <p:grpSp>
        <p:nvGrpSpPr>
          <p:cNvPr id="50240" name="Group 64"/>
          <p:cNvGrpSpPr>
            <a:grpSpLocks/>
          </p:cNvGrpSpPr>
          <p:nvPr/>
        </p:nvGrpSpPr>
        <p:grpSpPr bwMode="auto">
          <a:xfrm>
            <a:off x="3276600" y="5194300"/>
            <a:ext cx="2057400" cy="673100"/>
            <a:chOff x="2064" y="3241"/>
            <a:chExt cx="1296" cy="424"/>
          </a:xfrm>
        </p:grpSpPr>
        <p:sp>
          <p:nvSpPr>
            <p:cNvPr id="50229" name="AutoShape 53"/>
            <p:cNvSpPr>
              <a:spLocks noChangeArrowheads="1"/>
            </p:cNvSpPr>
            <p:nvPr/>
          </p:nvSpPr>
          <p:spPr bwMode="auto">
            <a:xfrm>
              <a:off x="2072" y="3473"/>
              <a:ext cx="1240" cy="192"/>
            </a:xfrm>
            <a:prstGeom prst="leftRightArrow">
              <a:avLst>
                <a:gd name="adj1" fmla="val 50000"/>
                <a:gd name="adj2" fmla="val 129167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30" name="Textplatzhalter 13"/>
            <p:cNvSpPr txBox="1">
              <a:spLocks/>
            </p:cNvSpPr>
            <p:nvPr/>
          </p:nvSpPr>
          <p:spPr bwMode="auto">
            <a:xfrm>
              <a:off x="2064" y="3241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3</a:t>
              </a:r>
              <a:r>
                <a:rPr lang="de-DE" sz="1600" baseline="30000">
                  <a:solidFill>
                    <a:srgbClr val="1C1C1C"/>
                  </a:solidFill>
                  <a:latin typeface="RubFlama" pitchFamily="2" charset="0"/>
                </a:rPr>
                <a:t>rd</a:t>
              </a: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-party funded (?)</a:t>
              </a:r>
            </a:p>
            <a:p>
              <a:pPr algn="ctr">
                <a:spcBef>
                  <a:spcPct val="20000"/>
                </a:spcBef>
              </a:pPr>
              <a:endParaRPr lang="de-DE" sz="1600">
                <a:solidFill>
                  <a:srgbClr val="1C1C1C"/>
                </a:solidFill>
                <a:latin typeface="RubFlama" pitchFamily="2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de-DE" sz="1600">
                  <a:solidFill>
                    <a:srgbClr val="1C1C1C"/>
                  </a:solidFill>
                  <a:latin typeface="RubFlama" pitchFamily="2" charset="0"/>
                </a:rPr>
                <a:t>cooperation</a:t>
              </a:r>
            </a:p>
          </p:txBody>
        </p:sp>
      </p:grpSp>
      <p:grpSp>
        <p:nvGrpSpPr>
          <p:cNvPr id="50242" name="Group 66"/>
          <p:cNvGrpSpPr>
            <a:grpSpLocks/>
          </p:cNvGrpSpPr>
          <p:nvPr/>
        </p:nvGrpSpPr>
        <p:grpSpPr bwMode="auto">
          <a:xfrm>
            <a:off x="1752600" y="4267200"/>
            <a:ext cx="5257800" cy="914400"/>
            <a:chOff x="1104" y="2640"/>
            <a:chExt cx="3312" cy="576"/>
          </a:xfrm>
        </p:grpSpPr>
        <p:sp>
          <p:nvSpPr>
            <p:cNvPr id="50232" name="AutoShape 56"/>
            <p:cNvSpPr>
              <a:spLocks noChangeArrowheads="1"/>
            </p:cNvSpPr>
            <p:nvPr/>
          </p:nvSpPr>
          <p:spPr bwMode="auto">
            <a:xfrm>
              <a:off x="1200" y="2640"/>
              <a:ext cx="3072" cy="5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A980E"/>
            </a:solidFill>
            <a:ln w="9525">
              <a:solidFill>
                <a:srgbClr val="7A980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34" name="Textplatzhalter 13"/>
            <p:cNvSpPr txBox="1">
              <a:spLocks/>
            </p:cNvSpPr>
            <p:nvPr/>
          </p:nvSpPr>
          <p:spPr bwMode="auto">
            <a:xfrm>
              <a:off x="1104" y="2640"/>
              <a:ext cx="3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AD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>
                  <a:solidFill>
                    <a:schemeClr val="bg1"/>
                  </a:solidFill>
                  <a:latin typeface="RubFlama" pitchFamily="2" charset="0"/>
                </a:rPr>
                <a:t>Sharing experiences in research training</a:t>
              </a:r>
              <a:br>
                <a:rPr lang="de-DE">
                  <a:solidFill>
                    <a:schemeClr val="bg1"/>
                  </a:solidFill>
                  <a:latin typeface="RubFlama" pitchFamily="2" charset="0"/>
                </a:rPr>
              </a:br>
              <a:r>
                <a:rPr lang="de-DE">
                  <a:solidFill>
                    <a:schemeClr val="bg1"/>
                  </a:solidFill>
                  <a:latin typeface="RubFlama" pitchFamily="2" charset="0"/>
                </a:rPr>
                <a:t> &amp;mentoring/supervision concepts</a:t>
              </a:r>
              <a:br>
                <a:rPr lang="de-DE">
                  <a:solidFill>
                    <a:schemeClr val="bg1"/>
                  </a:solidFill>
                  <a:latin typeface="RubFlama" pitchFamily="2" charset="0"/>
                </a:rPr>
              </a:br>
              <a:r>
                <a:rPr lang="de-DE">
                  <a:solidFill>
                    <a:schemeClr val="bg1"/>
                  </a:solidFill>
                  <a:latin typeface="RubFlama" pitchFamily="2" charset="0"/>
                </a:rPr>
                <a:t>...</a:t>
              </a:r>
            </a:p>
          </p:txBody>
        </p:sp>
      </p:grpSp>
      <p:sp>
        <p:nvSpPr>
          <p:cNvPr id="38" name="Textplatzhalter 13"/>
          <p:cNvSpPr txBox="1">
            <a:spLocks/>
          </p:cNvSpPr>
          <p:nvPr/>
        </p:nvSpPr>
        <p:spPr bwMode="auto">
          <a:xfrm>
            <a:off x="355600" y="315888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AAD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RubFlama" pitchFamily="2" charset="0"/>
              </a:rPr>
              <a:t>3.2 South African-German Centre at UWC 2014-2018</a:t>
            </a:r>
            <a:endParaRPr lang="de-DE" sz="1600" dirty="0">
              <a:solidFill>
                <a:schemeClr val="bg1"/>
              </a:solidFill>
              <a:latin typeface="RubFla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Bildschirmpräsentation (4:3)</PresentationFormat>
  <Paragraphs>121</Paragraphs>
  <Slides>11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Larissa-Design</vt:lpstr>
      <vt:lpstr>Zeichnung</vt:lpstr>
      <vt:lpstr>German-South African Rector’s Forum  Workshop I: Study Reform in GER and RSA – Opportunities and Challenges  STUDY REFORM AS CATALYST FOR COLLABORATION: RUB and UWC  Wilhelm Löwenstein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Research Division (DRD)  South African – German Centre for Development Research and Criminal Justice Funding Application 2014 - 2018</dc:title>
  <dc:creator>baeckgbd</dc:creator>
  <cp:lastModifiedBy>Wilhelm Löwenstein</cp:lastModifiedBy>
  <cp:revision>85</cp:revision>
  <dcterms:created xsi:type="dcterms:W3CDTF">2013-01-16T11:56:21Z</dcterms:created>
  <dcterms:modified xsi:type="dcterms:W3CDTF">2013-04-15T11:27:17Z</dcterms:modified>
</cp:coreProperties>
</file>